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60" r:id="rId3"/>
    <p:sldId id="279" r:id="rId4"/>
    <p:sldId id="258" r:id="rId5"/>
    <p:sldId id="257" r:id="rId6"/>
    <p:sldId id="292" r:id="rId7"/>
    <p:sldId id="261" r:id="rId8"/>
    <p:sldId id="263" r:id="rId9"/>
    <p:sldId id="288" r:id="rId10"/>
    <p:sldId id="289" r:id="rId11"/>
    <p:sldId id="290" r:id="rId12"/>
    <p:sldId id="264" r:id="rId13"/>
    <p:sldId id="294" r:id="rId14"/>
    <p:sldId id="295" r:id="rId15"/>
    <p:sldId id="296" r:id="rId16"/>
    <p:sldId id="297" r:id="rId17"/>
    <p:sldId id="298" r:id="rId18"/>
    <p:sldId id="301" r:id="rId19"/>
    <p:sldId id="262" r:id="rId20"/>
    <p:sldId id="299" r:id="rId21"/>
    <p:sldId id="282" r:id="rId22"/>
    <p:sldId id="300" r:id="rId23"/>
    <p:sldId id="278" r:id="rId24"/>
    <p:sldId id="302" r:id="rId25"/>
    <p:sldId id="303" r:id="rId26"/>
    <p:sldId id="304" r:id="rId27"/>
    <p:sldId id="305"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6827"/>
    <a:srgbClr val="429EB5"/>
    <a:srgbClr val="6D9A44"/>
    <a:srgbClr val="ED8036"/>
    <a:srgbClr val="A4DAA4"/>
    <a:srgbClr val="42775A"/>
    <a:srgbClr val="1A8942"/>
    <a:srgbClr val="7E1AC5"/>
    <a:srgbClr val="8FB0BA"/>
    <a:srgbClr val="6E8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7" autoAdjust="0"/>
    <p:restoredTop sz="88389" autoAdjust="0"/>
  </p:normalViewPr>
  <p:slideViewPr>
    <p:cSldViewPr snapToGrid="0" snapToObjects="1">
      <p:cViewPr>
        <p:scale>
          <a:sx n="120" d="100"/>
          <a:sy n="120" d="100"/>
        </p:scale>
        <p:origin x="435" y="4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2EB43-5D5A-5748-947F-252028CDF671}"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E7F59-3D4C-4F47-9A75-C58BA62BF590}" type="slidenum">
              <a:rPr lang="en-US" smtClean="0"/>
              <a:t>‹#›</a:t>
            </a:fld>
            <a:endParaRPr lang="en-US"/>
          </a:p>
        </p:txBody>
      </p:sp>
    </p:spTree>
    <p:extLst>
      <p:ext uri="{BB962C8B-B14F-4D97-AF65-F5344CB8AC3E}">
        <p14:creationId xmlns:p14="http://schemas.microsoft.com/office/powerpoint/2010/main" val="3297802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idea of encoding specificity, first posited by Thompson &amp; Tulving</a:t>
            </a:r>
          </a:p>
          <a:p>
            <a:r>
              <a:rPr lang="en-US" dirty="0"/>
              <a:t>Research into the learning of conditioned fear and extinction has been able to demonstrate this principle to great success in rodents – and we now know that fear and extinction memories exist as stable and separable engrams </a:t>
            </a:r>
          </a:p>
          <a:p>
            <a:r>
              <a:rPr lang="en-US" dirty="0"/>
              <a:t>have real consequences for behavior</a:t>
            </a:r>
          </a:p>
          <a:p>
            <a:endParaRPr lang="en-US" dirty="0"/>
          </a:p>
          <a:p>
            <a:endParaRPr lang="en-US" dirty="0"/>
          </a:p>
          <a:p>
            <a:r>
              <a:rPr lang="en-US" dirty="0"/>
              <a:t>What is an engram – dissociable neural code</a:t>
            </a:r>
          </a:p>
        </p:txBody>
      </p:sp>
      <p:sp>
        <p:nvSpPr>
          <p:cNvPr id="4" name="Slide Number Placeholder 3"/>
          <p:cNvSpPr>
            <a:spLocks noGrp="1"/>
          </p:cNvSpPr>
          <p:nvPr>
            <p:ph type="sldNum" sz="quarter" idx="10"/>
          </p:nvPr>
        </p:nvSpPr>
        <p:spPr/>
        <p:txBody>
          <a:bodyPr/>
          <a:lstStyle/>
          <a:p>
            <a:fld id="{4C4E7F59-3D4C-4F47-9A75-C58BA62BF590}" type="slidenum">
              <a:rPr lang="en-US" smtClean="0"/>
              <a:t>2</a:t>
            </a:fld>
            <a:endParaRPr lang="en-US"/>
          </a:p>
        </p:txBody>
      </p:sp>
    </p:spTree>
    <p:extLst>
      <p:ext uri="{BB962C8B-B14F-4D97-AF65-F5344CB8AC3E}">
        <p14:creationId xmlns:p14="http://schemas.microsoft.com/office/powerpoint/2010/main" val="2823513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encoding/retrieval labels to this </a:t>
            </a:r>
          </a:p>
          <a:p>
            <a:r>
              <a:rPr lang="en-US" dirty="0"/>
              <a:t>Start with EE and RR and then pop out ER</a:t>
            </a:r>
          </a:p>
        </p:txBody>
      </p:sp>
      <p:sp>
        <p:nvSpPr>
          <p:cNvPr id="4" name="Slide Number Placeholder 3"/>
          <p:cNvSpPr>
            <a:spLocks noGrp="1"/>
          </p:cNvSpPr>
          <p:nvPr>
            <p:ph type="sldNum" sz="quarter" idx="5"/>
          </p:nvPr>
        </p:nvSpPr>
        <p:spPr/>
        <p:txBody>
          <a:bodyPr/>
          <a:lstStyle/>
          <a:p>
            <a:fld id="{4C4E7F59-3D4C-4F47-9A75-C58BA62BF590}" type="slidenum">
              <a:rPr lang="en-US" smtClean="0"/>
              <a:t>11</a:t>
            </a:fld>
            <a:endParaRPr lang="en-US"/>
          </a:p>
        </p:txBody>
      </p:sp>
    </p:spTree>
    <p:extLst>
      <p:ext uri="{BB962C8B-B14F-4D97-AF65-F5344CB8AC3E}">
        <p14:creationId xmlns:p14="http://schemas.microsoft.com/office/powerpoint/2010/main" val="1403782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“engram like” activity</a:t>
            </a:r>
          </a:p>
          <a:p>
            <a:r>
              <a:rPr lang="en-US" dirty="0"/>
              <a:t>As we predicted + interpretation</a:t>
            </a:r>
          </a:p>
          <a:p>
            <a:r>
              <a:rPr lang="en-US" dirty="0"/>
              <a:t>2 slides, BIG pause after controls to let that sink in</a:t>
            </a:r>
          </a:p>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12</a:t>
            </a:fld>
            <a:endParaRPr lang="en-US"/>
          </a:p>
        </p:txBody>
      </p:sp>
    </p:spTree>
    <p:extLst>
      <p:ext uri="{BB962C8B-B14F-4D97-AF65-F5344CB8AC3E}">
        <p14:creationId xmlns:p14="http://schemas.microsoft.com/office/powerpoint/2010/main" val="189016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“engram like” activity</a:t>
            </a:r>
          </a:p>
          <a:p>
            <a:r>
              <a:rPr lang="en-US" dirty="0"/>
              <a:t>As we predicted + interpretation</a:t>
            </a:r>
          </a:p>
          <a:p>
            <a:r>
              <a:rPr lang="en-US" dirty="0"/>
              <a:t>2 slides, BIG pause after controls to let that sink in</a:t>
            </a:r>
          </a:p>
          <a:p>
            <a:endParaRPr lang="en-US" dirty="0"/>
          </a:p>
          <a:p>
            <a:endParaRPr lang="en-US" dirty="0"/>
          </a:p>
          <a:p>
            <a:r>
              <a:rPr lang="en-US" dirty="0"/>
              <a:t>Main effects of </a:t>
            </a:r>
            <a:r>
              <a:rPr lang="en-US" dirty="0" err="1"/>
              <a:t>roi</a:t>
            </a:r>
            <a:r>
              <a:rPr lang="en-US" dirty="0"/>
              <a:t> and encoding phase</a:t>
            </a:r>
          </a:p>
          <a:p>
            <a:r>
              <a:rPr lang="en-US" dirty="0"/>
              <a:t>Interaction of </a:t>
            </a:r>
            <a:r>
              <a:rPr lang="en-US" dirty="0" err="1"/>
              <a:t>roi</a:t>
            </a:r>
            <a:r>
              <a:rPr lang="en-US" dirty="0"/>
              <a:t> X encoding phase, group X Roi</a:t>
            </a:r>
          </a:p>
          <a:p>
            <a:r>
              <a:rPr lang="en-US" dirty="0"/>
              <a:t>Group x encoding phase X ROI</a:t>
            </a:r>
          </a:p>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13</a:t>
            </a:fld>
            <a:endParaRPr lang="en-US"/>
          </a:p>
        </p:txBody>
      </p:sp>
    </p:spTree>
    <p:extLst>
      <p:ext uri="{BB962C8B-B14F-4D97-AF65-F5344CB8AC3E}">
        <p14:creationId xmlns:p14="http://schemas.microsoft.com/office/powerpoint/2010/main" val="1815982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14</a:t>
            </a:fld>
            <a:endParaRPr lang="en-US"/>
          </a:p>
        </p:txBody>
      </p:sp>
    </p:spTree>
    <p:extLst>
      <p:ext uri="{BB962C8B-B14F-4D97-AF65-F5344CB8AC3E}">
        <p14:creationId xmlns:p14="http://schemas.microsoft.com/office/powerpoint/2010/main" val="4200361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main effect nor interaction of group</a:t>
            </a:r>
          </a:p>
        </p:txBody>
      </p:sp>
      <p:sp>
        <p:nvSpPr>
          <p:cNvPr id="4" name="Slide Number Placeholder 3"/>
          <p:cNvSpPr>
            <a:spLocks noGrp="1"/>
          </p:cNvSpPr>
          <p:nvPr>
            <p:ph type="sldNum" sz="quarter" idx="5"/>
          </p:nvPr>
        </p:nvSpPr>
        <p:spPr/>
        <p:txBody>
          <a:bodyPr/>
          <a:lstStyle/>
          <a:p>
            <a:fld id="{4C4E7F59-3D4C-4F47-9A75-C58BA62BF590}" type="slidenum">
              <a:rPr lang="en-US" smtClean="0"/>
              <a:t>19</a:t>
            </a:fld>
            <a:endParaRPr lang="en-US"/>
          </a:p>
        </p:txBody>
      </p:sp>
    </p:spTree>
    <p:extLst>
      <p:ext uri="{BB962C8B-B14F-4D97-AF65-F5344CB8AC3E}">
        <p14:creationId xmlns:p14="http://schemas.microsoft.com/office/powerpoint/2010/main" val="1382409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run an ANOVA – missing values</a:t>
            </a:r>
          </a:p>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20</a:t>
            </a:fld>
            <a:endParaRPr lang="en-US"/>
          </a:p>
        </p:txBody>
      </p:sp>
    </p:spTree>
    <p:extLst>
      <p:ext uri="{BB962C8B-B14F-4D97-AF65-F5344CB8AC3E}">
        <p14:creationId xmlns:p14="http://schemas.microsoft.com/office/powerpoint/2010/main" val="1091815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effect of ROI is trending, but otherwise nothing</a:t>
            </a:r>
          </a:p>
          <a:p>
            <a:endParaRPr lang="en-US" dirty="0"/>
          </a:p>
          <a:p>
            <a:r>
              <a:rPr lang="en-US" dirty="0"/>
              <a:t>Need to look at this based on correct rejections vs. false alarms</a:t>
            </a:r>
          </a:p>
          <a:p>
            <a:endParaRPr lang="en-US" dirty="0"/>
          </a:p>
          <a:p>
            <a:r>
              <a:rPr lang="en-US" dirty="0"/>
              <a:t>Also absolutely nothing in subcortical</a:t>
            </a:r>
          </a:p>
        </p:txBody>
      </p:sp>
      <p:sp>
        <p:nvSpPr>
          <p:cNvPr id="4" name="Slide Number Placeholder 3"/>
          <p:cNvSpPr>
            <a:spLocks noGrp="1"/>
          </p:cNvSpPr>
          <p:nvPr>
            <p:ph type="sldNum" sz="quarter" idx="5"/>
          </p:nvPr>
        </p:nvSpPr>
        <p:spPr/>
        <p:txBody>
          <a:bodyPr/>
          <a:lstStyle/>
          <a:p>
            <a:fld id="{4C4E7F59-3D4C-4F47-9A75-C58BA62BF590}" type="slidenum">
              <a:rPr lang="en-US" smtClean="0"/>
              <a:t>22</a:t>
            </a:fld>
            <a:endParaRPr lang="en-US"/>
          </a:p>
        </p:txBody>
      </p:sp>
    </p:spTree>
    <p:extLst>
      <p:ext uri="{BB962C8B-B14F-4D97-AF65-F5344CB8AC3E}">
        <p14:creationId xmlns:p14="http://schemas.microsoft.com/office/powerpoint/2010/main" val="339717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This pattern was not observed in PTSD individuals</a:t>
            </a:r>
          </a:p>
          <a:p>
            <a:pPr lvl="1"/>
            <a:r>
              <a:rPr lang="en-US" sz="2000" dirty="0" err="1"/>
              <a:t>dACC</a:t>
            </a:r>
            <a:r>
              <a:rPr lang="en-US" sz="2000" dirty="0"/>
              <a:t> shows significant ERS for extinction memories – misallocation</a:t>
            </a:r>
          </a:p>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23</a:t>
            </a:fld>
            <a:endParaRPr lang="en-US"/>
          </a:p>
        </p:txBody>
      </p:sp>
    </p:spTree>
    <p:extLst>
      <p:ext uri="{BB962C8B-B14F-4D97-AF65-F5344CB8AC3E}">
        <p14:creationId xmlns:p14="http://schemas.microsoft.com/office/powerpoint/2010/main" val="1908657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25</a:t>
            </a:fld>
            <a:endParaRPr lang="en-US"/>
          </a:p>
        </p:txBody>
      </p:sp>
    </p:spTree>
    <p:extLst>
      <p:ext uri="{BB962C8B-B14F-4D97-AF65-F5344CB8AC3E}">
        <p14:creationId xmlns:p14="http://schemas.microsoft.com/office/powerpoint/2010/main" val="44776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Say this when for the first picture – this Provides evidence for neural reinstatement in humans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 smarter introducing these figures – its real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Cover A up</a:t>
            </a:r>
          </a:p>
          <a:p>
            <a:endParaRPr lang="en-US" dirty="0"/>
          </a:p>
        </p:txBody>
      </p:sp>
      <p:sp>
        <p:nvSpPr>
          <p:cNvPr id="4" name="Slide Number Placeholder 3"/>
          <p:cNvSpPr>
            <a:spLocks noGrp="1"/>
          </p:cNvSpPr>
          <p:nvPr>
            <p:ph type="sldNum" sz="quarter" idx="10"/>
          </p:nvPr>
        </p:nvSpPr>
        <p:spPr/>
        <p:txBody>
          <a:bodyPr/>
          <a:lstStyle/>
          <a:p>
            <a:fld id="{4C4E7F59-3D4C-4F47-9A75-C58BA62BF590}" type="slidenum">
              <a:rPr lang="en-US" smtClean="0"/>
              <a:t>3</a:t>
            </a:fld>
            <a:endParaRPr lang="en-US"/>
          </a:p>
        </p:txBody>
      </p:sp>
    </p:spTree>
    <p:extLst>
      <p:ext uri="{BB962C8B-B14F-4D97-AF65-F5344CB8AC3E}">
        <p14:creationId xmlns:p14="http://schemas.microsoft.com/office/powerpoint/2010/main" val="78443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a very specific hypothesis of where we expect neural reinstatement of fear and extinction memories in the human brain. Previous research in animal models suggest that different areas of the PFC code for memories of opposite valance, and there is converging evidence from human research that suggests the same is true in humans. Specifically, the dorsal anterior cingulate cortex (dACC) codes for fear memories, and the </a:t>
            </a:r>
            <a:r>
              <a:rPr lang="en-US" sz="1200" kern="1200" dirty="0" err="1">
                <a:solidFill>
                  <a:schemeClr val="tx1"/>
                </a:solidFill>
                <a:effectLst/>
                <a:latin typeface="+mn-lt"/>
                <a:ea typeface="+mn-ea"/>
                <a:cs typeface="+mn-cs"/>
              </a:rPr>
              <a:t>ventro</a:t>
            </a:r>
            <a:r>
              <a:rPr lang="en-US" sz="1200" kern="1200" dirty="0">
                <a:solidFill>
                  <a:schemeClr val="tx1"/>
                </a:solidFill>
                <a:effectLst/>
                <a:latin typeface="+mn-lt"/>
                <a:ea typeface="+mn-ea"/>
                <a:cs typeface="+mn-cs"/>
              </a:rPr>
              <a:t>-medial prefrontal cortex codes for extinction memories.  However most of the work in humans has only used univariate measures, and has not looked for neural reinstatement.</a:t>
            </a:r>
          </a:p>
          <a:p>
            <a:endParaRPr lang="en-US" dirty="0"/>
          </a:p>
          <a:p>
            <a:endParaRPr lang="en-US" dirty="0"/>
          </a:p>
          <a:p>
            <a:r>
              <a:rPr lang="en-US" dirty="0"/>
              <a:t>Engram studies in rodents focus mainly on the hippocampus, as the specific flavor of classical conditioning used is context conditioning.</a:t>
            </a:r>
          </a:p>
          <a:p>
            <a:r>
              <a:rPr lang="en-US" dirty="0"/>
              <a:t>We know that learning of both threat and safety depend on a circuit that includes the amygdala, hippocampus and the pre-frontal cortex. </a:t>
            </a:r>
          </a:p>
          <a:p>
            <a:endParaRPr lang="en-US" dirty="0"/>
          </a:p>
          <a:p>
            <a:r>
              <a:rPr lang="en-US" dirty="0"/>
              <a:t>Replace “more/less”</a:t>
            </a:r>
          </a:p>
          <a:p>
            <a:r>
              <a:rPr lang="en-US" dirty="0"/>
              <a:t>Label mouse and human (picture or word)</a:t>
            </a:r>
          </a:p>
        </p:txBody>
      </p:sp>
      <p:sp>
        <p:nvSpPr>
          <p:cNvPr id="4" name="Slide Number Placeholder 3"/>
          <p:cNvSpPr>
            <a:spLocks noGrp="1"/>
          </p:cNvSpPr>
          <p:nvPr>
            <p:ph type="sldNum" sz="quarter" idx="10"/>
          </p:nvPr>
        </p:nvSpPr>
        <p:spPr/>
        <p:txBody>
          <a:bodyPr/>
          <a:lstStyle/>
          <a:p>
            <a:fld id="{4C4E7F59-3D4C-4F47-9A75-C58BA62BF590}" type="slidenum">
              <a:rPr lang="en-US" smtClean="0"/>
              <a:t>4</a:t>
            </a:fld>
            <a:endParaRPr lang="en-US"/>
          </a:p>
        </p:txBody>
      </p:sp>
    </p:spTree>
    <p:extLst>
      <p:ext uri="{BB962C8B-B14F-4D97-AF65-F5344CB8AC3E}">
        <p14:creationId xmlns:p14="http://schemas.microsoft.com/office/powerpoint/2010/main" val="283347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 to our specific hypothesis – due to the functional separation in affective processing in the PFC, there will be a double dissociation of emotional memory reinstatement. FULL STOP.</a:t>
            </a:r>
          </a:p>
          <a:p>
            <a:endParaRPr lang="en-US" dirty="0"/>
          </a:p>
          <a:p>
            <a:r>
              <a:rPr lang="en-US" dirty="0"/>
              <a:t>Specifically, we predict that extinction memories are preferentially reinstated in the vmPFC, and conditioning memories are preferentially reinstated in the dACC.</a:t>
            </a:r>
          </a:p>
          <a:p>
            <a:r>
              <a:rPr lang="en-US" dirty="0"/>
              <a:t>Maybe two slides</a:t>
            </a:r>
          </a:p>
          <a:p>
            <a:r>
              <a:rPr lang="en-US" dirty="0"/>
              <a:t>Additionally, we considered whether individuals with PTSD display dysregulated reinstatement of emotional memories across these regions.</a:t>
            </a:r>
          </a:p>
          <a:p>
            <a:r>
              <a:rPr lang="en-US" dirty="0"/>
              <a:t>With more words transition from healthy prediction to PTSD prediction</a:t>
            </a:r>
          </a:p>
        </p:txBody>
      </p:sp>
      <p:sp>
        <p:nvSpPr>
          <p:cNvPr id="4" name="Slide Number Placeholder 3"/>
          <p:cNvSpPr>
            <a:spLocks noGrp="1"/>
          </p:cNvSpPr>
          <p:nvPr>
            <p:ph type="sldNum" sz="quarter" idx="5"/>
          </p:nvPr>
        </p:nvSpPr>
        <p:spPr/>
        <p:txBody>
          <a:bodyPr/>
          <a:lstStyle/>
          <a:p>
            <a:fld id="{4C4E7F59-3D4C-4F47-9A75-C58BA62BF590}" type="slidenum">
              <a:rPr lang="en-US" smtClean="0"/>
              <a:t>5</a:t>
            </a:fld>
            <a:endParaRPr lang="en-US"/>
          </a:p>
        </p:txBody>
      </p:sp>
    </p:spTree>
    <p:extLst>
      <p:ext uri="{BB962C8B-B14F-4D97-AF65-F5344CB8AC3E}">
        <p14:creationId xmlns:p14="http://schemas.microsoft.com/office/powerpoint/2010/main" val="385880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 to our specific hypothesis – due to the functional separation in affective processing in the PFC, there will be a double dissociation of emotional memory reinstatement. FULL STOP.</a:t>
            </a:r>
          </a:p>
          <a:p>
            <a:endParaRPr lang="en-US" dirty="0"/>
          </a:p>
          <a:p>
            <a:r>
              <a:rPr lang="en-US" dirty="0"/>
              <a:t>Specifically, we predict that extinction memories are preferentially reinstated in the vmPFC, and conditioning memories are preferentially reinstated in the dACC.</a:t>
            </a:r>
          </a:p>
          <a:p>
            <a:r>
              <a:rPr lang="en-US" dirty="0"/>
              <a:t>Maybe two slides</a:t>
            </a:r>
          </a:p>
          <a:p>
            <a:r>
              <a:rPr lang="en-US" dirty="0"/>
              <a:t>Additionally, we considered whether individuals with PTSD display dysregulated reinstatement of emotional memories across these regions.</a:t>
            </a:r>
          </a:p>
          <a:p>
            <a:r>
              <a:rPr lang="en-US" dirty="0"/>
              <a:t>With more words transition from healthy prediction to PTSD prediction</a:t>
            </a:r>
          </a:p>
        </p:txBody>
      </p:sp>
      <p:sp>
        <p:nvSpPr>
          <p:cNvPr id="4" name="Slide Number Placeholder 3"/>
          <p:cNvSpPr>
            <a:spLocks noGrp="1"/>
          </p:cNvSpPr>
          <p:nvPr>
            <p:ph type="sldNum" sz="quarter" idx="5"/>
          </p:nvPr>
        </p:nvSpPr>
        <p:spPr/>
        <p:txBody>
          <a:bodyPr/>
          <a:lstStyle/>
          <a:p>
            <a:fld id="{4C4E7F59-3D4C-4F47-9A75-C58BA62BF590}" type="slidenum">
              <a:rPr lang="en-US" smtClean="0"/>
              <a:t>6</a:t>
            </a:fld>
            <a:endParaRPr lang="en-US"/>
          </a:p>
        </p:txBody>
      </p:sp>
    </p:spTree>
    <p:extLst>
      <p:ext uri="{BB962C8B-B14F-4D97-AF65-F5344CB8AC3E}">
        <p14:creationId xmlns:p14="http://schemas.microsoft.com/office/powerpoint/2010/main" val="4177770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144 old and 96 new foils</a:t>
            </a:r>
          </a:p>
          <a:p>
            <a:endParaRPr lang="en-US" dirty="0"/>
          </a:p>
          <a:p>
            <a:r>
              <a:rPr lang="en-US" sz="1200" kern="1200" dirty="0">
                <a:solidFill>
                  <a:schemeClr val="tx1"/>
                </a:solidFill>
                <a:effectLst/>
                <a:latin typeface="+mn-lt"/>
                <a:ea typeface="+mn-ea"/>
                <a:cs typeface="+mn-cs"/>
              </a:rPr>
              <a:t>In order to test our hypotheses, we employed an episodic-associative hybrid task. In this task, participants form an emotional association to a sematic category, either animals or tools. However, each individual stimulus is a unique category exemplar, for example, there is only 1 type of dog shown. This means that each stimulus is encoded in a distinct emotional context, based on the type of associative learning taking place.</a:t>
            </a:r>
          </a:p>
          <a:p>
            <a:r>
              <a:rPr lang="en-US" sz="1200" kern="1200" dirty="0">
                <a:solidFill>
                  <a:schemeClr val="tx1"/>
                </a:solidFill>
                <a:effectLst/>
                <a:latin typeface="+mn-lt"/>
                <a:ea typeface="+mn-ea"/>
                <a:cs typeface="+mn-cs"/>
              </a:rPr>
              <a:t>The task starts with a baseline phase, in which participants are passively viewing the stimuli. During fear acquisition, 50% of the images from one category are paired with a mild electric shock to the wrist. Extinction immediately following fear acquisition, during which no shocks are delivered. The following day, participants are placed back in the scanner and complete a surprise recognition memory test for the items they saw the previous day.</a:t>
            </a:r>
          </a:p>
          <a:p>
            <a:r>
              <a:rPr lang="en-US" sz="1200" kern="1200" dirty="0">
                <a:solidFill>
                  <a:schemeClr val="tx1"/>
                </a:solidFill>
                <a:effectLst/>
                <a:latin typeface="+mn-lt"/>
                <a:ea typeface="+mn-ea"/>
                <a:cs typeface="+mn-cs"/>
              </a:rPr>
              <a:t>The end result of this task is that each episodic memory has 1 implicit emotional association (</a:t>
            </a:r>
            <a:r>
              <a:rPr lang="en-US" sz="1200" kern="1200" dirty="0" err="1">
                <a:solidFill>
                  <a:schemeClr val="tx1"/>
                </a:solidFill>
                <a:effectLst/>
                <a:latin typeface="+mn-lt"/>
                <a:ea typeface="+mn-ea"/>
                <a:cs typeface="+mn-cs"/>
              </a:rPr>
              <a:t>none,fear</a:t>
            </a:r>
            <a:r>
              <a:rPr lang="en-US" sz="1200" kern="1200" dirty="0">
                <a:solidFill>
                  <a:schemeClr val="tx1"/>
                </a:solidFill>
                <a:effectLst/>
                <a:latin typeface="+mn-lt"/>
                <a:ea typeface="+mn-ea"/>
                <a:cs typeface="+mn-cs"/>
              </a:rPr>
              <a:t>, or safety).</a:t>
            </a:r>
          </a:p>
        </p:txBody>
      </p:sp>
      <p:sp>
        <p:nvSpPr>
          <p:cNvPr id="4" name="Slide Number Placeholder 3"/>
          <p:cNvSpPr>
            <a:spLocks noGrp="1"/>
          </p:cNvSpPr>
          <p:nvPr>
            <p:ph type="sldNum" sz="quarter" idx="5"/>
          </p:nvPr>
        </p:nvSpPr>
        <p:spPr/>
        <p:txBody>
          <a:bodyPr/>
          <a:lstStyle/>
          <a:p>
            <a:fld id="{4C4E7F59-3D4C-4F47-9A75-C58BA62BF590}" type="slidenum">
              <a:rPr lang="en-US" smtClean="0"/>
              <a:t>7</a:t>
            </a:fld>
            <a:endParaRPr lang="en-US"/>
          </a:p>
        </p:txBody>
      </p:sp>
    </p:spTree>
    <p:extLst>
      <p:ext uri="{BB962C8B-B14F-4D97-AF65-F5344CB8AC3E}">
        <p14:creationId xmlns:p14="http://schemas.microsoft.com/office/powerpoint/2010/main" val="348901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needs work “methods/analysis</a:t>
            </a:r>
          </a:p>
          <a:p>
            <a:endParaRPr lang="en-US" dirty="0"/>
          </a:p>
          <a:p>
            <a:r>
              <a:rPr lang="en-US" dirty="0"/>
              <a:t>Say something about </a:t>
            </a:r>
            <a:r>
              <a:rPr lang="en-US" dirty="0" err="1"/>
              <a:t>fMRIprep</a:t>
            </a:r>
            <a:endParaRPr lang="en-US" dirty="0"/>
          </a:p>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8</a:t>
            </a:fld>
            <a:endParaRPr lang="en-US"/>
          </a:p>
        </p:txBody>
      </p:sp>
    </p:spTree>
    <p:extLst>
      <p:ext uri="{BB962C8B-B14F-4D97-AF65-F5344CB8AC3E}">
        <p14:creationId xmlns:p14="http://schemas.microsoft.com/office/powerpoint/2010/main" val="2919553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9</a:t>
            </a:fld>
            <a:endParaRPr lang="en-US"/>
          </a:p>
        </p:txBody>
      </p:sp>
    </p:spTree>
    <p:extLst>
      <p:ext uri="{BB962C8B-B14F-4D97-AF65-F5344CB8AC3E}">
        <p14:creationId xmlns:p14="http://schemas.microsoft.com/office/powerpoint/2010/main" val="389169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4E7F59-3D4C-4F47-9A75-C58BA62BF590}" type="slidenum">
              <a:rPr lang="en-US" smtClean="0"/>
              <a:t>10</a:t>
            </a:fld>
            <a:endParaRPr lang="en-US"/>
          </a:p>
        </p:txBody>
      </p:sp>
    </p:spTree>
    <p:extLst>
      <p:ext uri="{BB962C8B-B14F-4D97-AF65-F5344CB8AC3E}">
        <p14:creationId xmlns:p14="http://schemas.microsoft.com/office/powerpoint/2010/main" val="421275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AD22-DD9A-5F4C-B3D1-4E9C82E937E0}"/>
              </a:ext>
            </a:extLst>
          </p:cNvPr>
          <p:cNvSpPr>
            <a:spLocks noGrp="1"/>
          </p:cNvSpPr>
          <p:nvPr>
            <p:ph type="ctrTitle"/>
          </p:nvPr>
        </p:nvSpPr>
        <p:spPr>
          <a:xfrm>
            <a:off x="1524000" y="1122363"/>
            <a:ext cx="9144000" cy="2387600"/>
          </a:xfrm>
        </p:spPr>
        <p:txBody>
          <a:bodyPr anchor="b"/>
          <a:lstStyle>
            <a:lvl1pPr algn="ctr">
              <a:defRPr sz="6000">
                <a:latin typeface="Arial Nova Light" panose="020B03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F69ABABB-F080-E04A-8DE9-F86A23ED978E}"/>
              </a:ext>
            </a:extLst>
          </p:cNvPr>
          <p:cNvSpPr>
            <a:spLocks noGrp="1"/>
          </p:cNvSpPr>
          <p:nvPr>
            <p:ph type="subTitle" idx="1"/>
          </p:nvPr>
        </p:nvSpPr>
        <p:spPr>
          <a:xfrm>
            <a:off x="1524000" y="3602038"/>
            <a:ext cx="9144000" cy="1655762"/>
          </a:xfrm>
        </p:spPr>
        <p:txBody>
          <a:bodyPr/>
          <a:lstStyle>
            <a:lvl1pPr marL="0" indent="0" algn="ctr">
              <a:buNone/>
              <a:defRPr sz="2400">
                <a:latin typeface="Arial Nova Light" panose="020B03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142D2-5AF6-0249-B0E6-98C027DB5778}"/>
              </a:ext>
            </a:extLst>
          </p:cNvPr>
          <p:cNvSpPr>
            <a:spLocks noGrp="1"/>
          </p:cNvSpPr>
          <p:nvPr>
            <p:ph type="dt" sz="half" idx="10"/>
          </p:nvPr>
        </p:nvSpPr>
        <p:spPr/>
        <p:txBody>
          <a:bodyPr/>
          <a:lstStyle/>
          <a:p>
            <a:fld id="{1160EA64-D806-43AC-9DF2-F8C432F32B4C}" type="datetimeFigureOut">
              <a:rPr lang="en-US" smtClean="0"/>
              <a:t>8/14/2020</a:t>
            </a:fld>
            <a:endParaRPr lang="en-US" dirty="0"/>
          </a:p>
        </p:txBody>
      </p:sp>
      <p:sp>
        <p:nvSpPr>
          <p:cNvPr id="5" name="Footer Placeholder 4">
            <a:extLst>
              <a:ext uri="{FF2B5EF4-FFF2-40B4-BE49-F238E27FC236}">
                <a16:creationId xmlns:a16="http://schemas.microsoft.com/office/drawing/2014/main" id="{ED5E6574-1C01-EA4E-ACB4-5FFF04504C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07E0E8-7D85-F64E-8B3F-AA7962603940}"/>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7517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9FAC-AE18-0A42-99F4-31A5F9696C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9A9972-F407-D346-ABA1-66D7FD075A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367B6-8CA3-D046-B1B8-01289BD8CF93}"/>
              </a:ext>
            </a:extLst>
          </p:cNvPr>
          <p:cNvSpPr>
            <a:spLocks noGrp="1"/>
          </p:cNvSpPr>
          <p:nvPr>
            <p:ph type="dt" sz="half" idx="10"/>
          </p:nvPr>
        </p:nvSpPr>
        <p:spPr/>
        <p:txBody>
          <a:bodyPr/>
          <a:lstStyle/>
          <a:p>
            <a:fld id="{E9F9C37B-1D36-470B-8223-D6C91242EC14}" type="datetimeFigureOut">
              <a:rPr lang="en-US" smtClean="0"/>
              <a:t>8/14/2020</a:t>
            </a:fld>
            <a:endParaRPr lang="en-US" dirty="0"/>
          </a:p>
        </p:txBody>
      </p:sp>
      <p:sp>
        <p:nvSpPr>
          <p:cNvPr id="5" name="Footer Placeholder 4">
            <a:extLst>
              <a:ext uri="{FF2B5EF4-FFF2-40B4-BE49-F238E27FC236}">
                <a16:creationId xmlns:a16="http://schemas.microsoft.com/office/drawing/2014/main" id="{47A5A991-68AA-2F47-9E74-56B528E5C2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42F5FA-9B9A-F84B-AA7B-33A7C496596F}"/>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8967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BEB6F7-4A2E-AF48-B68F-401C1FEEB5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6DE598-E169-C14C-9E25-8CE26C4C83E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D1E32-BD08-3140-8FA7-2C617D93D60A}"/>
              </a:ext>
            </a:extLst>
          </p:cNvPr>
          <p:cNvSpPr>
            <a:spLocks noGrp="1"/>
          </p:cNvSpPr>
          <p:nvPr>
            <p:ph type="dt" sz="half" idx="10"/>
          </p:nvPr>
        </p:nvSpPr>
        <p:spPr/>
        <p:txBody>
          <a:bodyPr/>
          <a:lstStyle/>
          <a:p>
            <a:fld id="{67C6F52A-A82B-47A2-A83A-8C4C91F2D59F}" type="datetimeFigureOut">
              <a:rPr lang="en-US" smtClean="0"/>
              <a:t>8/14/2020</a:t>
            </a:fld>
            <a:endParaRPr lang="en-US" dirty="0"/>
          </a:p>
        </p:txBody>
      </p:sp>
      <p:sp>
        <p:nvSpPr>
          <p:cNvPr id="5" name="Footer Placeholder 4">
            <a:extLst>
              <a:ext uri="{FF2B5EF4-FFF2-40B4-BE49-F238E27FC236}">
                <a16:creationId xmlns:a16="http://schemas.microsoft.com/office/drawing/2014/main" id="{10D3155F-BC9A-924F-ACD2-6CA134038E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8ED1B6-36D4-E342-9761-8BDF6B7E1131}"/>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5695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alpha val="19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99267E-3D26-994D-9DD7-D5A638367875}"/>
              </a:ext>
            </a:extLst>
          </p:cNvPr>
          <p:cNvSpPr/>
          <p:nvPr userDrawn="1"/>
        </p:nvSpPr>
        <p:spPr>
          <a:xfrm>
            <a:off x="0" y="180921"/>
            <a:ext cx="12192000" cy="950898"/>
          </a:xfrm>
          <a:prstGeom prst="rect">
            <a:avLst/>
          </a:prstGeom>
          <a:solidFill>
            <a:schemeClr val="accent2">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2" name="Title 1">
            <a:extLst>
              <a:ext uri="{FF2B5EF4-FFF2-40B4-BE49-F238E27FC236}">
                <a16:creationId xmlns:a16="http://schemas.microsoft.com/office/drawing/2014/main" id="{AF3643C0-24CF-D040-97BA-6D98FFCD8819}"/>
              </a:ext>
            </a:extLst>
          </p:cNvPr>
          <p:cNvSpPr>
            <a:spLocks noGrp="1"/>
          </p:cNvSpPr>
          <p:nvPr>
            <p:ph type="title"/>
          </p:nvPr>
        </p:nvSpPr>
        <p:spPr>
          <a:xfrm>
            <a:off x="876300" y="136525"/>
            <a:ext cx="10515600" cy="1039691"/>
          </a:xfrm>
        </p:spPr>
        <p:txBody>
          <a:bodyPr/>
          <a:lstStyle>
            <a:lvl1pPr>
              <a:defRPr>
                <a:latin typeface="Arial Nova Light" panose="020B03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793EE239-7D3B-BF4D-8508-D8D5854AF7CB}"/>
              </a:ext>
            </a:extLst>
          </p:cNvPr>
          <p:cNvSpPr>
            <a:spLocks noGrp="1"/>
          </p:cNvSpPr>
          <p:nvPr>
            <p:ph idx="1"/>
          </p:nvPr>
        </p:nvSpPr>
        <p:spPr/>
        <p:txBody>
          <a:bodyPr/>
          <a:lstStyle>
            <a:lvl1pPr>
              <a:defRPr>
                <a:latin typeface="Arial Nova Light" panose="020B0304020202020204" pitchFamily="34" charset="0"/>
                <a:cs typeface="Arial" panose="020B0604020202020204" pitchFamily="34" charset="0"/>
              </a:defRPr>
            </a:lvl1pPr>
            <a:lvl2pPr>
              <a:defRPr>
                <a:latin typeface="Arial Nova Light" panose="020B0304020202020204" pitchFamily="34" charset="0"/>
                <a:cs typeface="Arial" panose="020B0604020202020204" pitchFamily="34" charset="0"/>
              </a:defRPr>
            </a:lvl2pPr>
            <a:lvl3pPr>
              <a:defRPr>
                <a:latin typeface="Arial Nova Light" panose="020B0304020202020204" pitchFamily="34" charset="0"/>
                <a:cs typeface="Arial" panose="020B0604020202020204" pitchFamily="34" charset="0"/>
              </a:defRPr>
            </a:lvl3pPr>
            <a:lvl4pPr>
              <a:defRPr>
                <a:latin typeface="Arial Nova Light" panose="020B0304020202020204" pitchFamily="34" charset="0"/>
                <a:cs typeface="Arial" panose="020B0604020202020204" pitchFamily="34" charset="0"/>
              </a:defRPr>
            </a:lvl4pPr>
            <a:lvl5pPr>
              <a:defRPr>
                <a:latin typeface="Arial Nova Light" panose="020B03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F642E2-38CC-8248-AADA-4FFEBE86592C}"/>
              </a:ext>
            </a:extLst>
          </p:cNvPr>
          <p:cNvSpPr>
            <a:spLocks noGrp="1"/>
          </p:cNvSpPr>
          <p:nvPr>
            <p:ph type="dt" sz="half" idx="10"/>
          </p:nvPr>
        </p:nvSpPr>
        <p:spPr/>
        <p:txBody>
          <a:bodyPr/>
          <a:lstStyle/>
          <a:p>
            <a:fld id="{F070A7B3-6521-4DCA-87E5-044747A908C1}" type="datetimeFigureOut">
              <a:rPr lang="en-US" smtClean="0"/>
              <a:t>8/14/2020</a:t>
            </a:fld>
            <a:endParaRPr lang="en-US" dirty="0"/>
          </a:p>
        </p:txBody>
      </p:sp>
      <p:sp>
        <p:nvSpPr>
          <p:cNvPr id="5" name="Footer Placeholder 4">
            <a:extLst>
              <a:ext uri="{FF2B5EF4-FFF2-40B4-BE49-F238E27FC236}">
                <a16:creationId xmlns:a16="http://schemas.microsoft.com/office/drawing/2014/main" id="{6F3269BC-C7BA-7745-A99B-21076D19CF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E32F533-6014-AD42-A96B-65E666DCE801}"/>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8540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C593-34DA-FC44-9D24-485232C0F2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CB0721-3A15-C547-A203-5614134E6F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F3DB0F-C66A-E341-9706-B2C2B0ACCE6B}"/>
              </a:ext>
            </a:extLst>
          </p:cNvPr>
          <p:cNvSpPr>
            <a:spLocks noGrp="1"/>
          </p:cNvSpPr>
          <p:nvPr>
            <p:ph type="dt" sz="half" idx="10"/>
          </p:nvPr>
        </p:nvSpPr>
        <p:spPr/>
        <p:txBody>
          <a:bodyPr/>
          <a:lstStyle/>
          <a:p>
            <a:fld id="{1160EA64-D806-43AC-9DF2-F8C432F32B4C}" type="datetimeFigureOut">
              <a:rPr lang="en-US" smtClean="0"/>
              <a:t>8/14/2020</a:t>
            </a:fld>
            <a:endParaRPr lang="en-US" dirty="0"/>
          </a:p>
        </p:txBody>
      </p:sp>
      <p:sp>
        <p:nvSpPr>
          <p:cNvPr id="5" name="Footer Placeholder 4">
            <a:extLst>
              <a:ext uri="{FF2B5EF4-FFF2-40B4-BE49-F238E27FC236}">
                <a16:creationId xmlns:a16="http://schemas.microsoft.com/office/drawing/2014/main" id="{A1B7BCED-1A01-FB4D-808E-62F4776B40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ADAAFF-18B3-264D-949F-2C2DC402B28C}"/>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59467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AD94-0DF8-2840-8EF0-C54B411C4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E84B3D-D1BD-E948-BEAF-0E53B368F2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0DDEC5-8788-EC42-A63A-DAE7535656A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93F389-21A2-FD4F-91E1-46821521FA42}"/>
              </a:ext>
            </a:extLst>
          </p:cNvPr>
          <p:cNvSpPr>
            <a:spLocks noGrp="1"/>
          </p:cNvSpPr>
          <p:nvPr>
            <p:ph type="dt" sz="half" idx="10"/>
          </p:nvPr>
        </p:nvSpPr>
        <p:spPr/>
        <p:txBody>
          <a:bodyPr/>
          <a:lstStyle/>
          <a:p>
            <a:fld id="{AB134690-1557-4C89-A502-4959FE7FAD70}" type="datetimeFigureOut">
              <a:rPr lang="en-US" smtClean="0"/>
              <a:t>8/14/2020</a:t>
            </a:fld>
            <a:endParaRPr lang="en-US" dirty="0"/>
          </a:p>
        </p:txBody>
      </p:sp>
      <p:sp>
        <p:nvSpPr>
          <p:cNvPr id="6" name="Footer Placeholder 5">
            <a:extLst>
              <a:ext uri="{FF2B5EF4-FFF2-40B4-BE49-F238E27FC236}">
                <a16:creationId xmlns:a16="http://schemas.microsoft.com/office/drawing/2014/main" id="{431B01DF-0BAC-5441-A230-42CBD5C8F1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2B9D92-1B71-5E4B-9A7C-C82CA4FA4D00}"/>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0617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86DE8-F6D5-CF4A-8A25-1A1348BE1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81FB2B-645F-4D48-AB7D-579A14B135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92275CC-0317-DA47-AB1C-D151DD2AA2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2889F-D5D8-6F43-9656-9B95BDE722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A74202-B30F-1E42-ACB1-ED2A24DD37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2DFDAE-EDA6-284F-A698-06FBF3D26603}"/>
              </a:ext>
            </a:extLst>
          </p:cNvPr>
          <p:cNvSpPr>
            <a:spLocks noGrp="1"/>
          </p:cNvSpPr>
          <p:nvPr>
            <p:ph type="dt" sz="half" idx="10"/>
          </p:nvPr>
        </p:nvSpPr>
        <p:spPr/>
        <p:txBody>
          <a:bodyPr/>
          <a:lstStyle/>
          <a:p>
            <a:fld id="{1160EA64-D806-43AC-9DF2-F8C432F32B4C}" type="datetimeFigureOut">
              <a:rPr lang="en-US" smtClean="0"/>
              <a:t>8/14/2020</a:t>
            </a:fld>
            <a:endParaRPr lang="en-US" dirty="0"/>
          </a:p>
        </p:txBody>
      </p:sp>
      <p:sp>
        <p:nvSpPr>
          <p:cNvPr id="8" name="Footer Placeholder 7">
            <a:extLst>
              <a:ext uri="{FF2B5EF4-FFF2-40B4-BE49-F238E27FC236}">
                <a16:creationId xmlns:a16="http://schemas.microsoft.com/office/drawing/2014/main" id="{9941604B-C445-0B4B-8209-3E02F3B6D08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27488AB-F1D7-DB4C-A5DA-88FA9AFBE181}"/>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554336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7BE4-85F2-B042-AB10-42135F8FC1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D5B4FE-F920-D648-B759-A7B5EAF9B961}"/>
              </a:ext>
            </a:extLst>
          </p:cNvPr>
          <p:cNvSpPr>
            <a:spLocks noGrp="1"/>
          </p:cNvSpPr>
          <p:nvPr>
            <p:ph type="dt" sz="half" idx="10"/>
          </p:nvPr>
        </p:nvSpPr>
        <p:spPr/>
        <p:txBody>
          <a:bodyPr/>
          <a:lstStyle/>
          <a:p>
            <a:fld id="{E1037C31-9E7A-4F99-8774-A0E530DE1A42}" type="datetimeFigureOut">
              <a:rPr lang="en-US" smtClean="0"/>
              <a:t>8/14/2020</a:t>
            </a:fld>
            <a:endParaRPr lang="en-US" dirty="0"/>
          </a:p>
        </p:txBody>
      </p:sp>
      <p:sp>
        <p:nvSpPr>
          <p:cNvPr id="4" name="Footer Placeholder 3">
            <a:extLst>
              <a:ext uri="{FF2B5EF4-FFF2-40B4-BE49-F238E27FC236}">
                <a16:creationId xmlns:a16="http://schemas.microsoft.com/office/drawing/2014/main" id="{50556C7B-04CC-BD42-87E9-5CC62A030C5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4EAA6B-5F90-B24D-A26E-66237593704B}"/>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85194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97BD80-EB30-C048-9DE4-7AE76231C752}"/>
              </a:ext>
            </a:extLst>
          </p:cNvPr>
          <p:cNvSpPr>
            <a:spLocks noGrp="1"/>
          </p:cNvSpPr>
          <p:nvPr>
            <p:ph type="dt" sz="half" idx="10"/>
          </p:nvPr>
        </p:nvSpPr>
        <p:spPr/>
        <p:txBody>
          <a:bodyPr/>
          <a:lstStyle/>
          <a:p>
            <a:fld id="{C278504F-A551-4DE0-9316-4DCD1D8CC752}" type="datetimeFigureOut">
              <a:rPr lang="en-US" smtClean="0"/>
              <a:t>8/14/2020</a:t>
            </a:fld>
            <a:endParaRPr lang="en-US" dirty="0"/>
          </a:p>
        </p:txBody>
      </p:sp>
      <p:sp>
        <p:nvSpPr>
          <p:cNvPr id="3" name="Footer Placeholder 2">
            <a:extLst>
              <a:ext uri="{FF2B5EF4-FFF2-40B4-BE49-F238E27FC236}">
                <a16:creationId xmlns:a16="http://schemas.microsoft.com/office/drawing/2014/main" id="{74EA809C-555E-2D45-81B1-36EBDBE84A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0E9493C-FA54-CE4B-81F5-FA6F385C9975}"/>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87727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A2B1-8F46-7747-8965-4DE5BCAF5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4E8513-B54A-7146-B7CA-E8E667AECB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B1FE08-14AC-2547-9561-D24F8E92B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7CADB9-89E0-9D47-AA40-BCD9C10A55FE}"/>
              </a:ext>
            </a:extLst>
          </p:cNvPr>
          <p:cNvSpPr>
            <a:spLocks noGrp="1"/>
          </p:cNvSpPr>
          <p:nvPr>
            <p:ph type="dt" sz="half" idx="10"/>
          </p:nvPr>
        </p:nvSpPr>
        <p:spPr/>
        <p:txBody>
          <a:bodyPr/>
          <a:lstStyle/>
          <a:p>
            <a:fld id="{D1BE4249-C0D0-4B06-8692-E8BB871AF643}" type="datetimeFigureOut">
              <a:rPr lang="en-US" smtClean="0"/>
              <a:t>8/14/2020</a:t>
            </a:fld>
            <a:endParaRPr lang="en-US" dirty="0"/>
          </a:p>
        </p:txBody>
      </p:sp>
      <p:sp>
        <p:nvSpPr>
          <p:cNvPr id="6" name="Footer Placeholder 5">
            <a:extLst>
              <a:ext uri="{FF2B5EF4-FFF2-40B4-BE49-F238E27FC236}">
                <a16:creationId xmlns:a16="http://schemas.microsoft.com/office/drawing/2014/main" id="{F8E9A8A8-726F-F14B-949A-2D61FC46147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D63D2B0-3CC7-3F47-AC72-1D49FD4B4566}"/>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18450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7E4C7-AE2D-0A4D-BEFD-1748B97A31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80989D-4BAA-BF4A-A2EC-BED3999FE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2D078AD-C314-3948-B321-F0C1A36AC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85508B-F775-8D46-A5DF-E1245AB19351}"/>
              </a:ext>
            </a:extLst>
          </p:cNvPr>
          <p:cNvSpPr>
            <a:spLocks noGrp="1"/>
          </p:cNvSpPr>
          <p:nvPr>
            <p:ph type="dt" sz="half" idx="10"/>
          </p:nvPr>
        </p:nvSpPr>
        <p:spPr/>
        <p:txBody>
          <a:bodyPr/>
          <a:lstStyle/>
          <a:p>
            <a:fld id="{042B0DB6-F5C7-45FB-8CF3-31B45F9C2DAC}" type="datetimeFigureOut">
              <a:rPr lang="en-US" smtClean="0"/>
              <a:t>8/14/2020</a:t>
            </a:fld>
            <a:endParaRPr lang="en-US" dirty="0"/>
          </a:p>
        </p:txBody>
      </p:sp>
      <p:sp>
        <p:nvSpPr>
          <p:cNvPr id="6" name="Footer Placeholder 5">
            <a:extLst>
              <a:ext uri="{FF2B5EF4-FFF2-40B4-BE49-F238E27FC236}">
                <a16:creationId xmlns:a16="http://schemas.microsoft.com/office/drawing/2014/main" id="{5659B3DF-166B-4545-98DC-EFC48ABC8B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738717D-F5B9-F842-9023-CB2EBF852B8B}"/>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19638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B418E8-3BA3-0E40-914C-EC813355A5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B18B7D-83FE-BF48-A54F-F33CBDDDF3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EAD73A-6933-684E-93C2-B195E4D6D4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0EA64-D806-43AC-9DF2-F8C432F32B4C}" type="datetimeFigureOut">
              <a:rPr lang="en-US" smtClean="0"/>
              <a:t>8/14/2020</a:t>
            </a:fld>
            <a:endParaRPr lang="en-US" dirty="0"/>
          </a:p>
        </p:txBody>
      </p:sp>
      <p:sp>
        <p:nvSpPr>
          <p:cNvPr id="5" name="Footer Placeholder 4">
            <a:extLst>
              <a:ext uri="{FF2B5EF4-FFF2-40B4-BE49-F238E27FC236}">
                <a16:creationId xmlns:a16="http://schemas.microsoft.com/office/drawing/2014/main" id="{ED14658A-3BB1-8147-9B7B-654AE5605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DF0F8A-BFAF-DE41-993A-77DEAD596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050213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2C2E-31A2-CA40-91FE-AD30106A58E2}"/>
              </a:ext>
            </a:extLst>
          </p:cNvPr>
          <p:cNvSpPr>
            <a:spLocks noGrp="1"/>
          </p:cNvSpPr>
          <p:nvPr>
            <p:ph type="ctrTitle"/>
          </p:nvPr>
        </p:nvSpPr>
        <p:spPr>
          <a:xfrm>
            <a:off x="1202498" y="1122363"/>
            <a:ext cx="9787003" cy="2387600"/>
          </a:xfrm>
        </p:spPr>
        <p:txBody>
          <a:bodyPr>
            <a:normAutofit/>
          </a:bodyPr>
          <a:lstStyle/>
          <a:p>
            <a:r>
              <a:rPr lang="en-US" sz="4800" dirty="0"/>
              <a:t>Dissociable neural reinstatement of emotional memories in human PFC</a:t>
            </a:r>
          </a:p>
        </p:txBody>
      </p:sp>
      <p:sp>
        <p:nvSpPr>
          <p:cNvPr id="3" name="Subtitle 2">
            <a:extLst>
              <a:ext uri="{FF2B5EF4-FFF2-40B4-BE49-F238E27FC236}">
                <a16:creationId xmlns:a16="http://schemas.microsoft.com/office/drawing/2014/main" id="{DC804C81-938D-4542-B7C1-9F858E2EAF8F}"/>
              </a:ext>
            </a:extLst>
          </p:cNvPr>
          <p:cNvSpPr>
            <a:spLocks noGrp="1"/>
          </p:cNvSpPr>
          <p:nvPr>
            <p:ph type="subTitle" idx="1"/>
          </p:nvPr>
        </p:nvSpPr>
        <p:spPr>
          <a:xfrm>
            <a:off x="1524000" y="3602037"/>
            <a:ext cx="9144000" cy="2686929"/>
          </a:xfrm>
        </p:spPr>
        <p:txBody>
          <a:bodyPr>
            <a:normAutofit/>
          </a:bodyPr>
          <a:lstStyle/>
          <a:p>
            <a:endParaRPr lang="en-US" dirty="0"/>
          </a:p>
          <a:p>
            <a:r>
              <a:rPr lang="en-US" dirty="0"/>
              <a:t>Augustin Hennings</a:t>
            </a:r>
          </a:p>
          <a:p>
            <a:r>
              <a:rPr lang="en-US" dirty="0">
                <a:solidFill>
                  <a:srgbClr val="ED8036"/>
                </a:solidFill>
              </a:rPr>
              <a:t>Dunsmoor</a:t>
            </a:r>
            <a:r>
              <a:rPr lang="en-US" dirty="0"/>
              <a:t> &amp; </a:t>
            </a:r>
            <a:r>
              <a:rPr lang="en-US" dirty="0">
                <a:solidFill>
                  <a:srgbClr val="6D9A44"/>
                </a:solidFill>
              </a:rPr>
              <a:t>Lewis-Peacock</a:t>
            </a:r>
            <a:r>
              <a:rPr lang="en-US" dirty="0"/>
              <a:t> Labs</a:t>
            </a:r>
          </a:p>
          <a:p>
            <a:endParaRPr lang="en-US" dirty="0"/>
          </a:p>
          <a:p>
            <a:r>
              <a:rPr lang="en-US" dirty="0"/>
              <a:t>CAM joint lab meeting 5/6/19</a:t>
            </a:r>
          </a:p>
        </p:txBody>
      </p:sp>
      <p:pic>
        <p:nvPicPr>
          <p:cNvPr id="4" name="Picture 3">
            <a:extLst>
              <a:ext uri="{FF2B5EF4-FFF2-40B4-BE49-F238E27FC236}">
                <a16:creationId xmlns:a16="http://schemas.microsoft.com/office/drawing/2014/main" id="{FE37D3A4-AE02-A144-99CB-2B79140BCC78}"/>
              </a:ext>
            </a:extLst>
          </p:cNvPr>
          <p:cNvPicPr>
            <a:picLocks noChangeAspect="1"/>
          </p:cNvPicPr>
          <p:nvPr/>
        </p:nvPicPr>
        <p:blipFill>
          <a:blip r:embed="rId2"/>
          <a:stretch>
            <a:fillRect/>
          </a:stretch>
        </p:blipFill>
        <p:spPr>
          <a:xfrm>
            <a:off x="219005" y="5681459"/>
            <a:ext cx="3251459" cy="1005560"/>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A65EB0EE-56E2-4D78-97F0-281EF4DE2329}"/>
              </a:ext>
            </a:extLst>
          </p:cNvPr>
          <p:cNvPicPr>
            <a:picLocks noChangeAspect="1"/>
          </p:cNvPicPr>
          <p:nvPr/>
        </p:nvPicPr>
        <p:blipFill>
          <a:blip r:embed="rId3"/>
          <a:stretch>
            <a:fillRect/>
          </a:stretch>
        </p:blipFill>
        <p:spPr>
          <a:xfrm>
            <a:off x="10102660" y="5322387"/>
            <a:ext cx="1943568" cy="1604434"/>
          </a:xfrm>
          <a:prstGeom prst="rect">
            <a:avLst/>
          </a:prstGeom>
        </p:spPr>
      </p:pic>
    </p:spTree>
    <p:extLst>
      <p:ext uri="{BB962C8B-B14F-4D97-AF65-F5344CB8AC3E}">
        <p14:creationId xmlns:p14="http://schemas.microsoft.com/office/powerpoint/2010/main" val="383048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C169-70AB-44CB-A5BA-5EAF5D30169D}"/>
              </a:ext>
            </a:extLst>
          </p:cNvPr>
          <p:cNvSpPr>
            <a:spLocks noGrp="1"/>
          </p:cNvSpPr>
          <p:nvPr>
            <p:ph type="title"/>
          </p:nvPr>
        </p:nvSpPr>
        <p:spPr>
          <a:xfrm>
            <a:off x="838200" y="90649"/>
            <a:ext cx="10515600" cy="1325563"/>
          </a:xfrm>
        </p:spPr>
        <p:txBody>
          <a:bodyPr/>
          <a:lstStyle/>
          <a:p>
            <a:r>
              <a:rPr lang="en-US" dirty="0"/>
              <a:t>Measuring encoding retrieval similarity</a:t>
            </a:r>
          </a:p>
        </p:txBody>
      </p:sp>
      <p:grpSp>
        <p:nvGrpSpPr>
          <p:cNvPr id="3" name="Group 2">
            <a:extLst>
              <a:ext uri="{FF2B5EF4-FFF2-40B4-BE49-F238E27FC236}">
                <a16:creationId xmlns:a16="http://schemas.microsoft.com/office/drawing/2014/main" id="{3568D848-C353-4A4C-AD02-3B24AC865AE5}"/>
              </a:ext>
            </a:extLst>
          </p:cNvPr>
          <p:cNvGrpSpPr/>
          <p:nvPr/>
        </p:nvGrpSpPr>
        <p:grpSpPr>
          <a:xfrm>
            <a:off x="2069676" y="2274436"/>
            <a:ext cx="821871" cy="2286677"/>
            <a:chOff x="2069676" y="2274436"/>
            <a:chExt cx="821871" cy="2286677"/>
          </a:xfrm>
        </p:grpSpPr>
        <p:sp>
          <p:nvSpPr>
            <p:cNvPr id="62" name="Rectangle 61">
              <a:extLst>
                <a:ext uri="{FF2B5EF4-FFF2-40B4-BE49-F238E27FC236}">
                  <a16:creationId xmlns:a16="http://schemas.microsoft.com/office/drawing/2014/main" id="{0A9D48F3-8475-4EE8-BB45-C7F5B389AB56}"/>
                </a:ext>
              </a:extLst>
            </p:cNvPr>
            <p:cNvSpPr/>
            <p:nvPr/>
          </p:nvSpPr>
          <p:spPr>
            <a:xfrm>
              <a:off x="2069676" y="2274436"/>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endParaRPr>
            </a:p>
          </p:txBody>
        </p:sp>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38100">
              <a:solidFill>
                <a:schemeClr val="accent2"/>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38100">
              <a:solidFill>
                <a:schemeClr val="accent2"/>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38100">
              <a:solidFill>
                <a:schemeClr val="accent2"/>
              </a:solidFill>
            </a:ln>
          </p:spPr>
        </p:pic>
      </p:grpSp>
      <p:sp>
        <p:nvSpPr>
          <p:cNvPr id="12" name="TextBox 11">
            <a:extLst>
              <a:ext uri="{FF2B5EF4-FFF2-40B4-BE49-F238E27FC236}">
                <a16:creationId xmlns:a16="http://schemas.microsoft.com/office/drawing/2014/main" id="{709ABBDE-BE97-4D5A-8D25-21A27A1AAADC}"/>
              </a:ext>
            </a:extLst>
          </p:cNvPr>
          <p:cNvSpPr txBox="1"/>
          <p:nvPr/>
        </p:nvSpPr>
        <p:spPr>
          <a:xfrm>
            <a:off x="517265" y="2490765"/>
            <a:ext cx="1367682" cy="461665"/>
          </a:xfrm>
          <a:prstGeom prst="rect">
            <a:avLst/>
          </a:prstGeom>
          <a:noFill/>
        </p:spPr>
        <p:txBody>
          <a:bodyPr wrap="none" rtlCol="0">
            <a:spAutoFit/>
          </a:bodyPr>
          <a:lstStyle/>
          <a:p>
            <a:pPr algn="ctr"/>
            <a:r>
              <a:rPr lang="en-US" sz="2400" dirty="0"/>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5" y="3262798"/>
            <a:ext cx="1675459" cy="461665"/>
          </a:xfrm>
          <a:prstGeom prst="rect">
            <a:avLst/>
          </a:prstGeom>
          <a:noFill/>
        </p:spPr>
        <p:txBody>
          <a:bodyPr wrap="none" rtlCol="0">
            <a:spAutoFit/>
          </a:bodyPr>
          <a:lstStyle/>
          <a:p>
            <a:pPr algn="ctr"/>
            <a:r>
              <a:rPr lang="en-US" sz="2400" dirty="0">
                <a:solidFill>
                  <a:srgbClr val="6E1D6D"/>
                </a:solidFill>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rPr>
              <a:t>Encoding</a:t>
            </a:r>
            <a:endParaRPr lang="en-US" dirty="0">
              <a:solidFill>
                <a:srgbClr val="CA3F20"/>
              </a:solidFill>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761178" y="1665334"/>
            <a:ext cx="1604927" cy="523220"/>
          </a:xfrm>
          <a:prstGeom prst="rect">
            <a:avLst/>
          </a:prstGeom>
          <a:noFill/>
        </p:spPr>
        <p:txBody>
          <a:bodyPr wrap="none" rtlCol="0">
            <a:spAutoFit/>
          </a:bodyPr>
          <a:lstStyle/>
          <a:p>
            <a:pPr algn="ctr"/>
            <a:r>
              <a:rPr lang="en-US" sz="2800" dirty="0">
                <a:solidFill>
                  <a:srgbClr val="429EB5"/>
                </a:solidFill>
              </a:rPr>
              <a:t>Retrieval</a:t>
            </a:r>
            <a:endParaRPr lang="en-US" dirty="0">
              <a:solidFill>
                <a:srgbClr val="429EB5"/>
              </a:solidFill>
            </a:endParaRPr>
          </a:p>
        </p:txBody>
      </p:sp>
      <p:grpSp>
        <p:nvGrpSpPr>
          <p:cNvPr id="5" name="Group 4">
            <a:extLst>
              <a:ext uri="{FF2B5EF4-FFF2-40B4-BE49-F238E27FC236}">
                <a16:creationId xmlns:a16="http://schemas.microsoft.com/office/drawing/2014/main" id="{F6FA661C-A77A-4CBE-BAAF-9B78E60EEBF9}"/>
              </a:ext>
            </a:extLst>
          </p:cNvPr>
          <p:cNvGrpSpPr/>
          <p:nvPr/>
        </p:nvGrpSpPr>
        <p:grpSpPr>
          <a:xfrm>
            <a:off x="8664821" y="2274437"/>
            <a:ext cx="821871" cy="2286677"/>
            <a:chOff x="8664821" y="2274437"/>
            <a:chExt cx="821871" cy="2286677"/>
          </a:xfrm>
        </p:grpSpPr>
        <p:sp>
          <p:nvSpPr>
            <p:cNvPr id="64" name="Rectangle 63">
              <a:extLst>
                <a:ext uri="{FF2B5EF4-FFF2-40B4-BE49-F238E27FC236}">
                  <a16:creationId xmlns:a16="http://schemas.microsoft.com/office/drawing/2014/main" id="{B00A5383-A24D-4C78-B346-BA3D5FEDADFA}"/>
                </a:ext>
              </a:extLst>
            </p:cNvPr>
            <p:cNvSpPr/>
            <p:nvPr/>
          </p:nvSpPr>
          <p:spPr>
            <a:xfrm>
              <a:off x="8664821" y="2274437"/>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A3F20"/>
                </a:solidFill>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38100">
              <a:solidFill>
                <a:schemeClr val="accent2"/>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38100">
              <a:solidFill>
                <a:schemeClr val="accent2"/>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38100">
              <a:solidFill>
                <a:schemeClr val="accent2"/>
              </a:solidFill>
            </a:ln>
          </p:spPr>
        </p:pic>
      </p:grpSp>
      <p:sp>
        <p:nvSpPr>
          <p:cNvPr id="52" name="TextBox 51">
            <a:extLst>
              <a:ext uri="{FF2B5EF4-FFF2-40B4-BE49-F238E27FC236}">
                <a16:creationId xmlns:a16="http://schemas.microsoft.com/office/drawing/2014/main" id="{A3E1F7C4-EB6F-465B-BF91-31A8A9FDD7AF}"/>
              </a:ext>
            </a:extLst>
          </p:cNvPr>
          <p:cNvSpPr txBox="1"/>
          <p:nvPr/>
        </p:nvSpPr>
        <p:spPr>
          <a:xfrm>
            <a:off x="9924582" y="2493126"/>
            <a:ext cx="1367682" cy="461665"/>
          </a:xfrm>
          <a:prstGeom prst="rect">
            <a:avLst/>
          </a:prstGeom>
          <a:noFill/>
        </p:spPr>
        <p:txBody>
          <a:bodyPr wrap="none" rtlCol="0">
            <a:spAutoFit/>
          </a:bodyPr>
          <a:lstStyle/>
          <a:p>
            <a:pPr algn="ctr"/>
            <a:r>
              <a:rPr lang="en-US" sz="2400" dirty="0"/>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2" y="3265159"/>
            <a:ext cx="1675459" cy="461665"/>
          </a:xfrm>
          <a:prstGeom prst="rect">
            <a:avLst/>
          </a:prstGeom>
          <a:noFill/>
        </p:spPr>
        <p:txBody>
          <a:bodyPr wrap="none" rtlCol="0">
            <a:spAutoFit/>
          </a:bodyPr>
          <a:lstStyle/>
          <a:p>
            <a:pPr algn="ctr"/>
            <a:r>
              <a:rPr lang="en-US" sz="2400" dirty="0">
                <a:solidFill>
                  <a:srgbClr val="6E1D6D"/>
                </a:solidFill>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a:t>-24hrs-</a:t>
            </a:r>
            <a:endParaRPr lang="en-US" dirty="0"/>
          </a:p>
        </p:txBody>
      </p:sp>
      <p:grpSp>
        <p:nvGrpSpPr>
          <p:cNvPr id="9" name="Group 8">
            <a:extLst>
              <a:ext uri="{FF2B5EF4-FFF2-40B4-BE49-F238E27FC236}">
                <a16:creationId xmlns:a16="http://schemas.microsoft.com/office/drawing/2014/main" id="{50BBF807-75C0-4AE6-8E34-CBDFD902ED55}"/>
              </a:ext>
            </a:extLst>
          </p:cNvPr>
          <p:cNvGrpSpPr/>
          <p:nvPr/>
        </p:nvGrpSpPr>
        <p:grpSpPr>
          <a:xfrm>
            <a:off x="3574051" y="5865205"/>
            <a:ext cx="2286677" cy="821871"/>
            <a:chOff x="3574051" y="5718245"/>
            <a:chExt cx="2286677" cy="821871"/>
          </a:xfrm>
        </p:grpSpPr>
        <p:sp>
          <p:nvSpPr>
            <p:cNvPr id="71" name="Rectangle 70">
              <a:extLst>
                <a:ext uri="{FF2B5EF4-FFF2-40B4-BE49-F238E27FC236}">
                  <a16:creationId xmlns:a16="http://schemas.microsoft.com/office/drawing/2014/main" id="{A8F58D75-802B-4121-8D77-A54D20584F16}"/>
                </a:ext>
              </a:extLst>
            </p:cNvPr>
            <p:cNvSpPr/>
            <p:nvPr/>
          </p:nvSpPr>
          <p:spPr>
            <a:xfrm rot="16200000">
              <a:off x="4306454" y="4985842"/>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endParaRPr>
            </a:p>
          </p:txBody>
        </p:sp>
        <p:pic>
          <p:nvPicPr>
            <p:cNvPr id="63" name="Picture 62">
              <a:extLst>
                <a:ext uri="{FF2B5EF4-FFF2-40B4-BE49-F238E27FC236}">
                  <a16:creationId xmlns:a16="http://schemas.microsoft.com/office/drawing/2014/main" id="{FA9F7C5E-0FBE-4E1A-9CC8-F764E6C06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528" y="5816489"/>
              <a:ext cx="542373" cy="599237"/>
            </a:xfrm>
            <a:prstGeom prst="rect">
              <a:avLst/>
            </a:prstGeom>
            <a:ln w="38100">
              <a:solidFill>
                <a:schemeClr val="accent2"/>
              </a:solidFill>
            </a:ln>
          </p:spPr>
        </p:pic>
        <p:pic>
          <p:nvPicPr>
            <p:cNvPr id="65" name="Picture 64">
              <a:extLst>
                <a:ext uri="{FF2B5EF4-FFF2-40B4-BE49-F238E27FC236}">
                  <a16:creationId xmlns:a16="http://schemas.microsoft.com/office/drawing/2014/main" id="{B7C74E48-E49D-41B5-8FD8-66AD2DAA7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536" y="5842637"/>
              <a:ext cx="573089" cy="573089"/>
            </a:xfrm>
            <a:prstGeom prst="rect">
              <a:avLst/>
            </a:prstGeom>
            <a:ln w="38100">
              <a:solidFill>
                <a:schemeClr val="accent2"/>
              </a:solidFill>
            </a:ln>
          </p:spPr>
        </p:pic>
        <p:pic>
          <p:nvPicPr>
            <p:cNvPr id="66" name="Picture 65">
              <a:extLst>
                <a:ext uri="{FF2B5EF4-FFF2-40B4-BE49-F238E27FC236}">
                  <a16:creationId xmlns:a16="http://schemas.microsoft.com/office/drawing/2014/main" id="{A49DD30A-D24B-42C4-AD38-390799412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593" y="5842636"/>
              <a:ext cx="573090" cy="573090"/>
            </a:xfrm>
            <a:prstGeom prst="rect">
              <a:avLst/>
            </a:prstGeom>
            <a:ln w="38100">
              <a:solidFill>
                <a:schemeClr val="accent2"/>
              </a:solidFill>
            </a:ln>
          </p:spPr>
        </p:pic>
      </p:grpSp>
      <p:grpSp>
        <p:nvGrpSpPr>
          <p:cNvPr id="10" name="Group 9">
            <a:extLst>
              <a:ext uri="{FF2B5EF4-FFF2-40B4-BE49-F238E27FC236}">
                <a16:creationId xmlns:a16="http://schemas.microsoft.com/office/drawing/2014/main" id="{8E939868-2E6B-455A-8319-29729B1D9B85}"/>
              </a:ext>
            </a:extLst>
          </p:cNvPr>
          <p:cNvGrpSpPr/>
          <p:nvPr/>
        </p:nvGrpSpPr>
        <p:grpSpPr>
          <a:xfrm>
            <a:off x="5985030" y="5865205"/>
            <a:ext cx="2286677" cy="821871"/>
            <a:chOff x="6203852" y="5705171"/>
            <a:chExt cx="2286677" cy="821871"/>
          </a:xfrm>
        </p:grpSpPr>
        <p:sp>
          <p:nvSpPr>
            <p:cNvPr id="75" name="Rectangle 74">
              <a:extLst>
                <a:ext uri="{FF2B5EF4-FFF2-40B4-BE49-F238E27FC236}">
                  <a16:creationId xmlns:a16="http://schemas.microsoft.com/office/drawing/2014/main" id="{176B8501-7E4A-446F-90DD-457383FF4FAA}"/>
                </a:ext>
              </a:extLst>
            </p:cNvPr>
            <p:cNvSpPr/>
            <p:nvPr/>
          </p:nvSpPr>
          <p:spPr>
            <a:xfrm rot="16200000">
              <a:off x="6936255" y="4972768"/>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endParaRPr>
            </a:p>
          </p:txBody>
        </p:sp>
        <p:pic>
          <p:nvPicPr>
            <p:cNvPr id="67" name="Picture 66">
              <a:extLst>
                <a:ext uri="{FF2B5EF4-FFF2-40B4-BE49-F238E27FC236}">
                  <a16:creationId xmlns:a16="http://schemas.microsoft.com/office/drawing/2014/main" id="{0B5A472B-1B70-47B0-8CB3-93DE57685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639" y="5816489"/>
              <a:ext cx="542373" cy="599237"/>
            </a:xfrm>
            <a:prstGeom prst="rect">
              <a:avLst/>
            </a:prstGeom>
            <a:ln w="38100">
              <a:solidFill>
                <a:schemeClr val="accent2"/>
              </a:solidFill>
            </a:ln>
          </p:spPr>
        </p:pic>
        <p:pic>
          <p:nvPicPr>
            <p:cNvPr id="68" name="Picture 67">
              <a:extLst>
                <a:ext uri="{FF2B5EF4-FFF2-40B4-BE49-F238E27FC236}">
                  <a16:creationId xmlns:a16="http://schemas.microsoft.com/office/drawing/2014/main" id="{630DFAD5-0D4E-4B9E-983F-3A10BFD4A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647" y="5842637"/>
              <a:ext cx="573089" cy="573089"/>
            </a:xfrm>
            <a:prstGeom prst="rect">
              <a:avLst/>
            </a:prstGeom>
            <a:ln w="38100">
              <a:solidFill>
                <a:schemeClr val="accent2"/>
              </a:solidFill>
            </a:ln>
          </p:spPr>
        </p:pic>
        <p:pic>
          <p:nvPicPr>
            <p:cNvPr id="69" name="Picture 68">
              <a:extLst>
                <a:ext uri="{FF2B5EF4-FFF2-40B4-BE49-F238E27FC236}">
                  <a16:creationId xmlns:a16="http://schemas.microsoft.com/office/drawing/2014/main" id="{77EFE827-747C-4CD1-B5D0-0CEEB932C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4704" y="5842636"/>
              <a:ext cx="573090" cy="573090"/>
            </a:xfrm>
            <a:prstGeom prst="rect">
              <a:avLst/>
            </a:prstGeom>
            <a:ln w="38100">
              <a:solidFill>
                <a:schemeClr val="accent2"/>
              </a:solidFill>
            </a:ln>
          </p:spPr>
        </p:pic>
      </p:grpSp>
      <p:grpSp>
        <p:nvGrpSpPr>
          <p:cNvPr id="15" name="Group 14">
            <a:extLst>
              <a:ext uri="{FF2B5EF4-FFF2-40B4-BE49-F238E27FC236}">
                <a16:creationId xmlns:a16="http://schemas.microsoft.com/office/drawing/2014/main" id="{3113CDDF-99B3-4818-BEBA-1F89D3F8FF9E}"/>
              </a:ext>
            </a:extLst>
          </p:cNvPr>
          <p:cNvGrpSpPr/>
          <p:nvPr/>
        </p:nvGrpSpPr>
        <p:grpSpPr>
          <a:xfrm>
            <a:off x="3574051" y="1493520"/>
            <a:ext cx="4729023" cy="4183379"/>
            <a:chOff x="3574051" y="1493521"/>
            <a:chExt cx="4559621" cy="3812116"/>
          </a:xfrm>
        </p:grpSpPr>
        <p:sp>
          <p:nvSpPr>
            <p:cNvPr id="11" name="Rectangle 10">
              <a:extLst>
                <a:ext uri="{FF2B5EF4-FFF2-40B4-BE49-F238E27FC236}">
                  <a16:creationId xmlns:a16="http://schemas.microsoft.com/office/drawing/2014/main" id="{43ED3F12-F51D-4234-A392-5D623AE1FDD6}"/>
                </a:ext>
              </a:extLst>
            </p:cNvPr>
            <p:cNvSpPr/>
            <p:nvPr/>
          </p:nvSpPr>
          <p:spPr>
            <a:xfrm>
              <a:off x="3574051" y="1493521"/>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2AA2173-8FA5-4688-AED3-4FF758419C42}"/>
                </a:ext>
              </a:extLst>
            </p:cNvPr>
            <p:cNvSpPr/>
            <p:nvPr/>
          </p:nvSpPr>
          <p:spPr>
            <a:xfrm>
              <a:off x="3574051" y="2135811"/>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9EF410A-8569-4AE1-903A-7F04E1047C76}"/>
                </a:ext>
              </a:extLst>
            </p:cNvPr>
            <p:cNvSpPr/>
            <p:nvPr/>
          </p:nvSpPr>
          <p:spPr>
            <a:xfrm>
              <a:off x="3574051" y="2767022"/>
              <a:ext cx="547485" cy="5474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D592985-44A9-4093-BD12-5B5931A863A5}"/>
                </a:ext>
              </a:extLst>
            </p:cNvPr>
            <p:cNvSpPr/>
            <p:nvPr/>
          </p:nvSpPr>
          <p:spPr>
            <a:xfrm>
              <a:off x="3574051" y="3412752"/>
              <a:ext cx="547485" cy="54748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88FAD07-FE14-4C5F-8AC5-5A494DE4B0CD}"/>
                </a:ext>
              </a:extLst>
            </p:cNvPr>
            <p:cNvSpPr/>
            <p:nvPr/>
          </p:nvSpPr>
          <p:spPr>
            <a:xfrm>
              <a:off x="3574051" y="4074926"/>
              <a:ext cx="547485" cy="54748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F3F3CE2-381C-4E91-A814-27773DA760A4}"/>
                </a:ext>
              </a:extLst>
            </p:cNvPr>
            <p:cNvSpPr/>
            <p:nvPr/>
          </p:nvSpPr>
          <p:spPr>
            <a:xfrm>
              <a:off x="3574051" y="4758152"/>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CA7F19C-BFF8-40E9-8A16-F02B4F164E9D}"/>
                </a:ext>
              </a:extLst>
            </p:cNvPr>
            <p:cNvSpPr/>
            <p:nvPr/>
          </p:nvSpPr>
          <p:spPr>
            <a:xfrm>
              <a:off x="4405369"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EA26F5A-BA54-42E6-9CF2-9595B02E34CE}"/>
                </a:ext>
              </a:extLst>
            </p:cNvPr>
            <p:cNvSpPr/>
            <p:nvPr/>
          </p:nvSpPr>
          <p:spPr>
            <a:xfrm>
              <a:off x="4405369" y="4086277"/>
              <a:ext cx="547485" cy="547485"/>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6665563-AABE-435A-8FE4-D7562CB238A5}"/>
                </a:ext>
              </a:extLst>
            </p:cNvPr>
            <p:cNvSpPr/>
            <p:nvPr/>
          </p:nvSpPr>
          <p:spPr>
            <a:xfrm>
              <a:off x="4405369" y="3438200"/>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52B5E50-ED96-4B52-8ECE-94137AE89022}"/>
                </a:ext>
              </a:extLst>
            </p:cNvPr>
            <p:cNvSpPr/>
            <p:nvPr/>
          </p:nvSpPr>
          <p:spPr>
            <a:xfrm>
              <a:off x="4405369" y="2775808"/>
              <a:ext cx="547485" cy="54748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50160C5-2109-44EA-8749-CEE0AAC3B9FB}"/>
                </a:ext>
              </a:extLst>
            </p:cNvPr>
            <p:cNvSpPr/>
            <p:nvPr/>
          </p:nvSpPr>
          <p:spPr>
            <a:xfrm>
              <a:off x="4405369" y="214441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455E056-95A0-4FDC-A525-20396AA831AD}"/>
                </a:ext>
              </a:extLst>
            </p:cNvPr>
            <p:cNvSpPr/>
            <p:nvPr/>
          </p:nvSpPr>
          <p:spPr>
            <a:xfrm>
              <a:off x="5214715" y="2775808"/>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D1E5904-5B73-41B8-8914-2D49DE0ADD7B}"/>
                </a:ext>
              </a:extLst>
            </p:cNvPr>
            <p:cNvSpPr/>
            <p:nvPr/>
          </p:nvSpPr>
          <p:spPr>
            <a:xfrm>
              <a:off x="5221742" y="3438200"/>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A2EBDF3-40E3-416E-94F7-79FF7B8A3E19}"/>
                </a:ext>
              </a:extLst>
            </p:cNvPr>
            <p:cNvSpPr/>
            <p:nvPr/>
          </p:nvSpPr>
          <p:spPr>
            <a:xfrm>
              <a:off x="5215690" y="4086277"/>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9FE9474-597E-48DD-9F97-2CAC96B0CECC}"/>
                </a:ext>
              </a:extLst>
            </p:cNvPr>
            <p:cNvSpPr/>
            <p:nvPr/>
          </p:nvSpPr>
          <p:spPr>
            <a:xfrm>
              <a:off x="5226185"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98D919E-A0D1-49D8-9CF7-DF022873A71D}"/>
                </a:ext>
              </a:extLst>
            </p:cNvPr>
            <p:cNvSpPr/>
            <p:nvPr/>
          </p:nvSpPr>
          <p:spPr>
            <a:xfrm>
              <a:off x="6065983"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3B346A53-D167-4AFB-AADB-4A86630954A1}"/>
                </a:ext>
              </a:extLst>
            </p:cNvPr>
            <p:cNvSpPr/>
            <p:nvPr/>
          </p:nvSpPr>
          <p:spPr>
            <a:xfrm>
              <a:off x="6867429" y="4758152"/>
              <a:ext cx="547485" cy="54748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A97ECE8-56BB-4EA3-825F-3C9E5E804913}"/>
                </a:ext>
              </a:extLst>
            </p:cNvPr>
            <p:cNvSpPr/>
            <p:nvPr/>
          </p:nvSpPr>
          <p:spPr>
            <a:xfrm>
              <a:off x="7586187"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E271E4AA-A1DF-4034-B0AE-47A0B484CC04}"/>
                </a:ext>
              </a:extLst>
            </p:cNvPr>
            <p:cNvSpPr/>
            <p:nvPr/>
          </p:nvSpPr>
          <p:spPr>
            <a:xfrm>
              <a:off x="6080146" y="4086277"/>
              <a:ext cx="547485" cy="54748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6EFF5E92-FD23-482F-BFF1-80D9200321B7}"/>
                </a:ext>
              </a:extLst>
            </p:cNvPr>
            <p:cNvSpPr/>
            <p:nvPr/>
          </p:nvSpPr>
          <p:spPr>
            <a:xfrm>
              <a:off x="6854625" y="408627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42758D4-E926-447A-A23F-E14AC8190DCB}"/>
                </a:ext>
              </a:extLst>
            </p:cNvPr>
            <p:cNvSpPr/>
            <p:nvPr/>
          </p:nvSpPr>
          <p:spPr>
            <a:xfrm>
              <a:off x="6092149" y="3438200"/>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TextBox 99">
            <a:extLst>
              <a:ext uri="{FF2B5EF4-FFF2-40B4-BE49-F238E27FC236}">
                <a16:creationId xmlns:a16="http://schemas.microsoft.com/office/drawing/2014/main" id="{59C4AF04-0282-4DBD-ABC9-DD9D37D2768E}"/>
              </a:ext>
            </a:extLst>
          </p:cNvPr>
          <p:cNvSpPr txBox="1"/>
          <p:nvPr/>
        </p:nvSpPr>
        <p:spPr>
          <a:xfrm>
            <a:off x="1039034" y="5459599"/>
            <a:ext cx="1691825" cy="369332"/>
          </a:xfrm>
          <a:prstGeom prst="rect">
            <a:avLst/>
          </a:prstGeom>
          <a:noFill/>
        </p:spPr>
        <p:txBody>
          <a:bodyPr wrap="square" rtlCol="0">
            <a:spAutoFit/>
          </a:bodyPr>
          <a:lstStyle/>
          <a:p>
            <a:pPr algn="ctr"/>
            <a:r>
              <a:rPr lang="en-US" dirty="0"/>
              <a:t>Neural Activity</a:t>
            </a:r>
          </a:p>
        </p:txBody>
      </p:sp>
      <p:sp>
        <p:nvSpPr>
          <p:cNvPr id="101" name="Rectangle 100">
            <a:extLst>
              <a:ext uri="{FF2B5EF4-FFF2-40B4-BE49-F238E27FC236}">
                <a16:creationId xmlns:a16="http://schemas.microsoft.com/office/drawing/2014/main" id="{64A6A61B-BF41-4537-94A4-3482CA5FC9E7}"/>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F1A47B7D-84CE-4FD5-9E6A-E666549A17F8}"/>
              </a:ext>
            </a:extLst>
          </p:cNvPr>
          <p:cNvSpPr txBox="1"/>
          <p:nvPr/>
        </p:nvSpPr>
        <p:spPr>
          <a:xfrm>
            <a:off x="2549579" y="5769687"/>
            <a:ext cx="933963" cy="369332"/>
          </a:xfrm>
          <a:prstGeom prst="rect">
            <a:avLst/>
          </a:prstGeom>
          <a:noFill/>
        </p:spPr>
        <p:txBody>
          <a:bodyPr wrap="square" rtlCol="0">
            <a:spAutoFit/>
          </a:bodyPr>
          <a:lstStyle/>
          <a:p>
            <a:pPr algn="ctr"/>
            <a:r>
              <a:rPr lang="en-US" dirty="0"/>
              <a:t>High</a:t>
            </a:r>
          </a:p>
        </p:txBody>
      </p:sp>
      <p:sp>
        <p:nvSpPr>
          <p:cNvPr id="103" name="TextBox 102">
            <a:extLst>
              <a:ext uri="{FF2B5EF4-FFF2-40B4-BE49-F238E27FC236}">
                <a16:creationId xmlns:a16="http://schemas.microsoft.com/office/drawing/2014/main" id="{DB768BE6-31B1-49E0-84DC-544E5E6EE9EC}"/>
              </a:ext>
            </a:extLst>
          </p:cNvPr>
          <p:cNvSpPr txBox="1"/>
          <p:nvPr/>
        </p:nvSpPr>
        <p:spPr>
          <a:xfrm>
            <a:off x="311523" y="5775803"/>
            <a:ext cx="933963" cy="369332"/>
          </a:xfrm>
          <a:prstGeom prst="rect">
            <a:avLst/>
          </a:prstGeom>
          <a:noFill/>
        </p:spPr>
        <p:txBody>
          <a:bodyPr wrap="square" rtlCol="0">
            <a:spAutoFit/>
          </a:bodyPr>
          <a:lstStyle/>
          <a:p>
            <a:pPr algn="ctr"/>
            <a:r>
              <a:rPr lang="en-US" dirty="0"/>
              <a:t>Low</a:t>
            </a:r>
          </a:p>
        </p:txBody>
      </p:sp>
      <p:sp>
        <p:nvSpPr>
          <p:cNvPr id="104" name="TextBox 103">
            <a:extLst>
              <a:ext uri="{FF2B5EF4-FFF2-40B4-BE49-F238E27FC236}">
                <a16:creationId xmlns:a16="http://schemas.microsoft.com/office/drawing/2014/main" id="{FB7627CC-E640-4AA8-BA1C-8858D3B22727}"/>
              </a:ext>
            </a:extLst>
          </p:cNvPr>
          <p:cNvSpPr txBox="1"/>
          <p:nvPr/>
        </p:nvSpPr>
        <p:spPr>
          <a:xfrm>
            <a:off x="6979493" y="2503530"/>
            <a:ext cx="1691825" cy="369332"/>
          </a:xfrm>
          <a:prstGeom prst="rect">
            <a:avLst/>
          </a:prstGeom>
          <a:noFill/>
        </p:spPr>
        <p:txBody>
          <a:bodyPr wrap="square" rtlCol="0">
            <a:spAutoFit/>
          </a:bodyPr>
          <a:lstStyle/>
          <a:p>
            <a:pPr algn="ctr"/>
            <a:r>
              <a:rPr lang="en-US" dirty="0"/>
              <a:t>Pearson’s r</a:t>
            </a:r>
          </a:p>
        </p:txBody>
      </p:sp>
      <p:sp>
        <p:nvSpPr>
          <p:cNvPr id="105" name="Rectangle 104">
            <a:extLst>
              <a:ext uri="{FF2B5EF4-FFF2-40B4-BE49-F238E27FC236}">
                <a16:creationId xmlns:a16="http://schemas.microsoft.com/office/drawing/2014/main" id="{4D6C01B4-C036-4F88-9A99-C86A4231DB08}"/>
              </a:ext>
            </a:extLst>
          </p:cNvPr>
          <p:cNvSpPr/>
          <p:nvPr/>
        </p:nvSpPr>
        <p:spPr>
          <a:xfrm rot="5400000">
            <a:off x="7673564" y="2245288"/>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69913BD3-7D04-48C1-9D2B-A250B30EFAA2}"/>
              </a:ext>
            </a:extLst>
          </p:cNvPr>
          <p:cNvSpPr txBox="1"/>
          <p:nvPr/>
        </p:nvSpPr>
        <p:spPr>
          <a:xfrm>
            <a:off x="8490038" y="2813618"/>
            <a:ext cx="933963" cy="369332"/>
          </a:xfrm>
          <a:prstGeom prst="rect">
            <a:avLst/>
          </a:prstGeom>
          <a:noFill/>
        </p:spPr>
        <p:txBody>
          <a:bodyPr wrap="square" rtlCol="0">
            <a:spAutoFit/>
          </a:bodyPr>
          <a:lstStyle/>
          <a:p>
            <a:pPr algn="ctr"/>
            <a:r>
              <a:rPr lang="en-US" dirty="0"/>
              <a:t>Strong</a:t>
            </a:r>
          </a:p>
        </p:txBody>
      </p:sp>
      <p:sp>
        <p:nvSpPr>
          <p:cNvPr id="107" name="TextBox 106">
            <a:extLst>
              <a:ext uri="{FF2B5EF4-FFF2-40B4-BE49-F238E27FC236}">
                <a16:creationId xmlns:a16="http://schemas.microsoft.com/office/drawing/2014/main" id="{F3414EFD-6965-432D-A13D-3F891D1832FB}"/>
              </a:ext>
            </a:extLst>
          </p:cNvPr>
          <p:cNvSpPr txBox="1"/>
          <p:nvPr/>
        </p:nvSpPr>
        <p:spPr>
          <a:xfrm>
            <a:off x="6251982" y="2819734"/>
            <a:ext cx="933963" cy="369332"/>
          </a:xfrm>
          <a:prstGeom prst="rect">
            <a:avLst/>
          </a:prstGeom>
          <a:noFill/>
        </p:spPr>
        <p:txBody>
          <a:bodyPr wrap="square" rtlCol="0">
            <a:spAutoFit/>
          </a:bodyPr>
          <a:lstStyle/>
          <a:p>
            <a:pPr algn="ctr"/>
            <a:r>
              <a:rPr lang="en-US" dirty="0"/>
              <a:t>Weak</a:t>
            </a:r>
          </a:p>
        </p:txBody>
      </p:sp>
      <p:sp>
        <p:nvSpPr>
          <p:cNvPr id="6" name="TextBox 5">
            <a:extLst>
              <a:ext uri="{FF2B5EF4-FFF2-40B4-BE49-F238E27FC236}">
                <a16:creationId xmlns:a16="http://schemas.microsoft.com/office/drawing/2014/main" id="{E09D1F8B-876E-3440-93EB-A744EB75BD95}"/>
              </a:ext>
            </a:extLst>
          </p:cNvPr>
          <p:cNvSpPr txBox="1"/>
          <p:nvPr/>
        </p:nvSpPr>
        <p:spPr>
          <a:xfrm>
            <a:off x="4942777" y="1602436"/>
            <a:ext cx="3621504" cy="369332"/>
          </a:xfrm>
          <a:prstGeom prst="rect">
            <a:avLst/>
          </a:prstGeom>
          <a:noFill/>
        </p:spPr>
        <p:txBody>
          <a:bodyPr wrap="none" rtlCol="0">
            <a:spAutoFit/>
          </a:bodyPr>
          <a:lstStyle/>
          <a:p>
            <a:r>
              <a:rPr lang="en-US" dirty="0"/>
              <a:t>Representational Similarity Matrix</a:t>
            </a:r>
          </a:p>
        </p:txBody>
      </p:sp>
    </p:spTree>
    <p:extLst>
      <p:ext uri="{BB962C8B-B14F-4D97-AF65-F5344CB8AC3E}">
        <p14:creationId xmlns:p14="http://schemas.microsoft.com/office/powerpoint/2010/main" val="16048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7 L 4.58333E-6 -0.1412 " pathEditMode="relative" rAng="0" ptsTypes="AA">
                                      <p:cBhvr>
                                        <p:cTn id="6" dur="2000" fill="hold"/>
                                        <p:tgtEl>
                                          <p:spTgt spid="3"/>
                                        </p:tgtEl>
                                        <p:attrNameLst>
                                          <p:attrName>ppt_x</p:attrName>
                                          <p:attrName>ppt_y</p:attrName>
                                        </p:attrNameLst>
                                      </p:cBhvr>
                                      <p:rCtr x="0" y="-7060"/>
                                    </p:animMotion>
                                  </p:childTnLst>
                                </p:cTn>
                              </p:par>
                              <p:par>
                                <p:cTn id="7" presetID="42" presetClass="path" presetSubtype="0" accel="50000" decel="50000" fill="hold" nodeType="withEffect">
                                  <p:stCondLst>
                                    <p:cond delay="0"/>
                                  </p:stCondLst>
                                  <p:childTnLst>
                                    <p:animMotion origin="layout" path="M 0.0013 0.00139 L -0.54114 0.20162 " pathEditMode="relative" rAng="0" ptsTypes="AA">
                                      <p:cBhvr>
                                        <p:cTn id="8" dur="2000" fill="hold"/>
                                        <p:tgtEl>
                                          <p:spTgt spid="5"/>
                                        </p:tgtEl>
                                        <p:attrNameLst>
                                          <p:attrName>ppt_x</p:attrName>
                                          <p:attrName>ppt_y</p:attrName>
                                        </p:attrNameLst>
                                      </p:cBhvr>
                                      <p:rCtr x="-27122" y="10000"/>
                                    </p:animMotion>
                                  </p:childTnLst>
                                </p:cTn>
                              </p:par>
                              <p:par>
                                <p:cTn id="9" presetID="10" presetClass="exit" presetSubtype="0" fill="hold" grpId="0" nodeType="with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8"/>
                                        </p:tgtEl>
                                      </p:cBhvr>
                                    </p:animEffect>
                                    <p:set>
                                      <p:cBhvr>
                                        <p:cTn id="26" dur="1" fill="hold">
                                          <p:stCondLst>
                                            <p:cond delay="499"/>
                                          </p:stCondLst>
                                        </p:cTn>
                                        <p:tgtEl>
                                          <p:spTgt spid="5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5"/>
                                        </p:tgtEl>
                                      </p:cBhvr>
                                    </p:animEffect>
                                    <p:set>
                                      <p:cBhvr>
                                        <p:cTn id="29" dur="1" fill="hold">
                                          <p:stCondLst>
                                            <p:cond delay="499"/>
                                          </p:stCondLst>
                                        </p:cTn>
                                        <p:tgtEl>
                                          <p:spTgt spid="5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6"/>
                                        </p:tgtEl>
                                      </p:cBhvr>
                                    </p:animEffect>
                                    <p:set>
                                      <p:cBhvr>
                                        <p:cTn id="32" dur="1" fill="hold">
                                          <p:stCondLst>
                                            <p:cond delay="499"/>
                                          </p:stCondLst>
                                        </p:cTn>
                                        <p:tgtEl>
                                          <p:spTgt spid="5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7"/>
                                        </p:tgtEl>
                                      </p:cBhvr>
                                    </p:animEffect>
                                    <p:set>
                                      <p:cBhvr>
                                        <p:cTn id="35" dur="1" fill="hold">
                                          <p:stCondLst>
                                            <p:cond delay="499"/>
                                          </p:stCondLst>
                                        </p:cTn>
                                        <p:tgtEl>
                                          <p:spTgt spid="5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60"/>
                                        </p:tgtEl>
                                      </p:cBhvr>
                                    </p:animEffect>
                                    <p:set>
                                      <p:cBhvr>
                                        <p:cTn id="38" dur="1" fill="hold">
                                          <p:stCondLst>
                                            <p:cond delay="499"/>
                                          </p:stCondLst>
                                        </p:cTn>
                                        <p:tgtEl>
                                          <p:spTgt spid="60"/>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54"/>
                                        </p:tgtEl>
                                      </p:cBhvr>
                                    </p:animEffect>
                                    <p:set>
                                      <p:cBhvr>
                                        <p:cTn id="41" dur="1" fill="hold">
                                          <p:stCondLst>
                                            <p:cond delay="499"/>
                                          </p:stCondLst>
                                        </p:cTn>
                                        <p:tgtEl>
                                          <p:spTgt spid="54"/>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53"/>
                                        </p:tgtEl>
                                      </p:cBhvr>
                                    </p:animEffect>
                                    <p:set>
                                      <p:cBhvr>
                                        <p:cTn id="44" dur="1" fill="hold">
                                          <p:stCondLst>
                                            <p:cond delay="499"/>
                                          </p:stCondLst>
                                        </p:cTn>
                                        <p:tgtEl>
                                          <p:spTgt spid="5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52"/>
                                        </p:tgtEl>
                                      </p:cBhvr>
                                    </p:animEffect>
                                    <p:set>
                                      <p:cBhvr>
                                        <p:cTn id="47" dur="1" fill="hold">
                                          <p:stCondLst>
                                            <p:cond delay="499"/>
                                          </p:stCondLst>
                                        </p:cTn>
                                        <p:tgtEl>
                                          <p:spTgt spid="5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59"/>
                                        </p:tgtEl>
                                      </p:cBhvr>
                                    </p:animEffect>
                                    <p:set>
                                      <p:cBhvr>
                                        <p:cTn id="50" dur="1" fill="hold">
                                          <p:stCondLst>
                                            <p:cond delay="499"/>
                                          </p:stCondLst>
                                        </p:cTn>
                                        <p:tgtEl>
                                          <p:spTgt spid="59"/>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61"/>
                                        </p:tgtEl>
                                      </p:cBhvr>
                                    </p:animEffect>
                                    <p:set>
                                      <p:cBhvr>
                                        <p:cTn id="53" dur="1" fill="hold">
                                          <p:stCondLst>
                                            <p:cond delay="499"/>
                                          </p:stCondLst>
                                        </p:cTn>
                                        <p:tgtEl>
                                          <p:spTgt spid="61"/>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100"/>
                                        </p:tgtEl>
                                      </p:cBhvr>
                                    </p:animEffect>
                                    <p:set>
                                      <p:cBhvr>
                                        <p:cTn id="56" dur="1" fill="hold">
                                          <p:stCondLst>
                                            <p:cond delay="499"/>
                                          </p:stCondLst>
                                        </p:cTn>
                                        <p:tgtEl>
                                          <p:spTgt spid="100"/>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02"/>
                                        </p:tgtEl>
                                      </p:cBhvr>
                                    </p:animEffect>
                                    <p:set>
                                      <p:cBhvr>
                                        <p:cTn id="59" dur="1" fill="hold">
                                          <p:stCondLst>
                                            <p:cond delay="499"/>
                                          </p:stCondLst>
                                        </p:cTn>
                                        <p:tgtEl>
                                          <p:spTgt spid="102"/>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103"/>
                                        </p:tgtEl>
                                      </p:cBhvr>
                                    </p:animEffect>
                                    <p:set>
                                      <p:cBhvr>
                                        <p:cTn id="62" dur="1" fill="hold">
                                          <p:stCondLst>
                                            <p:cond delay="499"/>
                                          </p:stCondLst>
                                        </p:cTn>
                                        <p:tgtEl>
                                          <p:spTgt spid="103"/>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101"/>
                                        </p:tgtEl>
                                      </p:cBhvr>
                                    </p:animEffect>
                                    <p:set>
                                      <p:cBhvr>
                                        <p:cTn id="65" dur="1" fill="hold">
                                          <p:stCondLst>
                                            <p:cond delay="499"/>
                                          </p:stCondLst>
                                        </p:cTn>
                                        <p:tgtEl>
                                          <p:spTgt spid="101"/>
                                        </p:tgtEl>
                                        <p:attrNameLst>
                                          <p:attrName>style.visibility</p:attrName>
                                        </p:attrNameLst>
                                      </p:cBhvr>
                                      <p:to>
                                        <p:strVal val="hidden"/>
                                      </p:to>
                                    </p:se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fade">
                                      <p:cBhvr>
                                        <p:cTn id="79" dur="500"/>
                                        <p:tgtEl>
                                          <p:spTgt spid="10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500"/>
                                        <p:tgtEl>
                                          <p:spTgt spid="10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7"/>
                                        </p:tgtEl>
                                        <p:attrNameLst>
                                          <p:attrName>style.visibility</p:attrName>
                                        </p:attrNameLst>
                                      </p:cBhvr>
                                      <p:to>
                                        <p:strVal val="visible"/>
                                      </p:to>
                                    </p:set>
                                    <p:animEffect transition="in" filter="fade">
                                      <p:cBhvr>
                                        <p:cTn id="85" dur="500"/>
                                        <p:tgtEl>
                                          <p:spTgt spid="1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fade">
                                      <p:cBhvr>
                                        <p:cTn id="88" dur="500"/>
                                        <p:tgtEl>
                                          <p:spTgt spid="10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48" grpId="0"/>
      <p:bldP spid="52" grpId="0"/>
      <p:bldP spid="53" grpId="0"/>
      <p:bldP spid="54" grpId="0"/>
      <p:bldP spid="61" grpId="0"/>
      <p:bldP spid="100" grpId="0"/>
      <p:bldP spid="101" grpId="0" animBg="1"/>
      <p:bldP spid="102" grpId="0"/>
      <p:bldP spid="103" grpId="0"/>
      <p:bldP spid="104" grpId="0"/>
      <p:bldP spid="105" grpId="0" animBg="1"/>
      <p:bldP spid="106" grpId="0"/>
      <p:bldP spid="107"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F15C-EED1-1245-B962-EB629EA4A616}"/>
              </a:ext>
            </a:extLst>
          </p:cNvPr>
          <p:cNvSpPr>
            <a:spLocks noGrp="1"/>
          </p:cNvSpPr>
          <p:nvPr>
            <p:ph type="title"/>
          </p:nvPr>
        </p:nvSpPr>
        <p:spPr>
          <a:xfrm>
            <a:off x="838200" y="117353"/>
            <a:ext cx="10515600" cy="1325563"/>
          </a:xfrm>
        </p:spPr>
        <p:txBody>
          <a:bodyPr/>
          <a:lstStyle/>
          <a:p>
            <a:r>
              <a:rPr lang="en-US" dirty="0"/>
              <a:t>Measuring encoding retrieval similarity</a:t>
            </a:r>
          </a:p>
        </p:txBody>
      </p:sp>
      <p:grpSp>
        <p:nvGrpSpPr>
          <p:cNvPr id="3" name="Group 2">
            <a:extLst>
              <a:ext uri="{FF2B5EF4-FFF2-40B4-BE49-F238E27FC236}">
                <a16:creationId xmlns:a16="http://schemas.microsoft.com/office/drawing/2014/main" id="{307576A5-F9D2-3D46-86BC-D34CCF09EAEF}"/>
              </a:ext>
            </a:extLst>
          </p:cNvPr>
          <p:cNvGrpSpPr/>
          <p:nvPr/>
        </p:nvGrpSpPr>
        <p:grpSpPr>
          <a:xfrm>
            <a:off x="3252375" y="1375077"/>
            <a:ext cx="5488213" cy="4583141"/>
            <a:chOff x="3252375" y="1542717"/>
            <a:chExt cx="5488213" cy="4583141"/>
          </a:xfrm>
        </p:grpSpPr>
        <p:pic>
          <p:nvPicPr>
            <p:cNvPr id="5" name="Picture 4" descr="A close up of a logo&#10;&#10;Description automatically generated">
              <a:extLst>
                <a:ext uri="{FF2B5EF4-FFF2-40B4-BE49-F238E27FC236}">
                  <a16:creationId xmlns:a16="http://schemas.microsoft.com/office/drawing/2014/main" id="{94E16EF8-B9F1-884C-969C-190B231A6958}"/>
                </a:ext>
              </a:extLst>
            </p:cNvPr>
            <p:cNvPicPr>
              <a:picLocks noChangeAspect="1"/>
            </p:cNvPicPr>
            <p:nvPr/>
          </p:nvPicPr>
          <p:blipFill>
            <a:blip r:embed="rId3"/>
            <a:stretch>
              <a:fillRect/>
            </a:stretch>
          </p:blipFill>
          <p:spPr>
            <a:xfrm>
              <a:off x="3401597" y="1542728"/>
              <a:ext cx="5338991" cy="4437534"/>
            </a:xfrm>
            <a:prstGeom prst="rect">
              <a:avLst/>
            </a:prstGeom>
          </p:spPr>
        </p:pic>
        <p:sp>
          <p:nvSpPr>
            <p:cNvPr id="17" name="Rectangle 16">
              <a:extLst>
                <a:ext uri="{FF2B5EF4-FFF2-40B4-BE49-F238E27FC236}">
                  <a16:creationId xmlns:a16="http://schemas.microsoft.com/office/drawing/2014/main" id="{98CB677E-E18B-F944-A13F-260A4FE46BC2}"/>
                </a:ext>
              </a:extLst>
            </p:cNvPr>
            <p:cNvSpPr/>
            <p:nvPr/>
          </p:nvSpPr>
          <p:spPr>
            <a:xfrm>
              <a:off x="3252375" y="1542717"/>
              <a:ext cx="145601" cy="2191084"/>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2D111D2-855A-E646-BB86-2859B106E4CD}"/>
                </a:ext>
              </a:extLst>
            </p:cNvPr>
            <p:cNvSpPr/>
            <p:nvPr/>
          </p:nvSpPr>
          <p:spPr>
            <a:xfrm>
              <a:off x="3252375" y="3733801"/>
              <a:ext cx="145601" cy="2246457"/>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BEF293D-7ABF-2B44-8639-8B7785223FB5}"/>
                </a:ext>
              </a:extLst>
            </p:cNvPr>
            <p:cNvSpPr/>
            <p:nvPr/>
          </p:nvSpPr>
          <p:spPr>
            <a:xfrm rot="16200000">
              <a:off x="4440826" y="4937407"/>
              <a:ext cx="145601" cy="2231302"/>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C534234-C1CD-BA44-9934-AC34637539C0}"/>
                </a:ext>
              </a:extLst>
            </p:cNvPr>
            <p:cNvSpPr/>
            <p:nvPr/>
          </p:nvSpPr>
          <p:spPr>
            <a:xfrm rot="16200000">
              <a:off x="6665862" y="4943672"/>
              <a:ext cx="145601" cy="2218769"/>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06DBE84E-F03A-DE49-A855-39C2938A60C5}"/>
              </a:ext>
            </a:extLst>
          </p:cNvPr>
          <p:cNvSpPr txBox="1"/>
          <p:nvPr/>
        </p:nvSpPr>
        <p:spPr>
          <a:xfrm>
            <a:off x="4696971" y="1609595"/>
            <a:ext cx="1864613" cy="369332"/>
          </a:xfrm>
          <a:prstGeom prst="rect">
            <a:avLst/>
          </a:prstGeom>
          <a:noFill/>
        </p:spPr>
        <p:txBody>
          <a:bodyPr wrap="none" rtlCol="0">
            <a:spAutoFit/>
          </a:bodyPr>
          <a:lstStyle/>
          <a:p>
            <a:r>
              <a:rPr lang="en-US" dirty="0"/>
              <a:t>Controls - </a:t>
            </a:r>
            <a:r>
              <a:rPr lang="en-US" dirty="0" err="1"/>
              <a:t>dACC</a:t>
            </a:r>
            <a:endParaRPr lang="en-US" dirty="0"/>
          </a:p>
        </p:txBody>
      </p:sp>
      <p:sp>
        <p:nvSpPr>
          <p:cNvPr id="48" name="TextBox 47">
            <a:extLst>
              <a:ext uri="{FF2B5EF4-FFF2-40B4-BE49-F238E27FC236}">
                <a16:creationId xmlns:a16="http://schemas.microsoft.com/office/drawing/2014/main" id="{7138286B-31AF-4E4F-90CF-E406FEDE76A7}"/>
              </a:ext>
            </a:extLst>
          </p:cNvPr>
          <p:cNvSpPr txBox="1"/>
          <p:nvPr/>
        </p:nvSpPr>
        <p:spPr>
          <a:xfrm>
            <a:off x="8862164" y="3392163"/>
            <a:ext cx="2262158" cy="369332"/>
          </a:xfrm>
          <a:prstGeom prst="rect">
            <a:avLst/>
          </a:prstGeom>
          <a:noFill/>
        </p:spPr>
        <p:txBody>
          <a:bodyPr wrap="none" rtlCol="0">
            <a:spAutoFit/>
          </a:bodyPr>
          <a:lstStyle/>
          <a:p>
            <a:r>
              <a:rPr lang="en-US" dirty="0"/>
              <a:t>Fisher Z(correlation)</a:t>
            </a:r>
          </a:p>
        </p:txBody>
      </p:sp>
      <p:sp>
        <p:nvSpPr>
          <p:cNvPr id="11" name="TextBox 10">
            <a:extLst>
              <a:ext uri="{FF2B5EF4-FFF2-40B4-BE49-F238E27FC236}">
                <a16:creationId xmlns:a16="http://schemas.microsoft.com/office/drawing/2014/main" id="{FF5E323D-4FEF-C341-AB4B-C40BE6235201}"/>
              </a:ext>
            </a:extLst>
          </p:cNvPr>
          <p:cNvSpPr txBox="1"/>
          <p:nvPr/>
        </p:nvSpPr>
        <p:spPr>
          <a:xfrm>
            <a:off x="3671087" y="5885416"/>
            <a:ext cx="1685078" cy="523220"/>
          </a:xfrm>
          <a:prstGeom prst="rect">
            <a:avLst/>
          </a:prstGeom>
          <a:noFill/>
        </p:spPr>
        <p:txBody>
          <a:bodyPr wrap="none" rtlCol="0">
            <a:spAutoFit/>
          </a:bodyPr>
          <a:lstStyle/>
          <a:p>
            <a:pPr algn="ctr"/>
            <a:r>
              <a:rPr lang="en-US" sz="2800" dirty="0">
                <a:solidFill>
                  <a:srgbClr val="CA3F20"/>
                </a:solidFill>
              </a:rPr>
              <a:t>Encoding</a:t>
            </a:r>
            <a:endParaRPr lang="en-US" dirty="0">
              <a:solidFill>
                <a:srgbClr val="CA3F20"/>
              </a:solidFill>
            </a:endParaRPr>
          </a:p>
        </p:txBody>
      </p:sp>
      <p:sp>
        <p:nvSpPr>
          <p:cNvPr id="12" name="TextBox 11">
            <a:extLst>
              <a:ext uri="{FF2B5EF4-FFF2-40B4-BE49-F238E27FC236}">
                <a16:creationId xmlns:a16="http://schemas.microsoft.com/office/drawing/2014/main" id="{2C94299A-A9AD-2D4F-B62C-3596430C26A3}"/>
              </a:ext>
            </a:extLst>
          </p:cNvPr>
          <p:cNvSpPr txBox="1"/>
          <p:nvPr/>
        </p:nvSpPr>
        <p:spPr>
          <a:xfrm>
            <a:off x="1521667" y="2209009"/>
            <a:ext cx="1685078" cy="523220"/>
          </a:xfrm>
          <a:prstGeom prst="rect">
            <a:avLst/>
          </a:prstGeom>
          <a:noFill/>
        </p:spPr>
        <p:txBody>
          <a:bodyPr wrap="none" rtlCol="0">
            <a:spAutoFit/>
          </a:bodyPr>
          <a:lstStyle/>
          <a:p>
            <a:pPr algn="ctr"/>
            <a:r>
              <a:rPr lang="en-US" sz="2800" dirty="0">
                <a:solidFill>
                  <a:srgbClr val="CA3F20"/>
                </a:solidFill>
              </a:rPr>
              <a:t>Encoding</a:t>
            </a:r>
            <a:endParaRPr lang="en-US" dirty="0">
              <a:solidFill>
                <a:srgbClr val="CA3F20"/>
              </a:solidFill>
            </a:endParaRPr>
          </a:p>
        </p:txBody>
      </p:sp>
      <p:sp>
        <p:nvSpPr>
          <p:cNvPr id="13" name="TextBox 12">
            <a:extLst>
              <a:ext uri="{FF2B5EF4-FFF2-40B4-BE49-F238E27FC236}">
                <a16:creationId xmlns:a16="http://schemas.microsoft.com/office/drawing/2014/main" id="{59A04527-470D-1043-9EF2-7A0312CE3F21}"/>
              </a:ext>
            </a:extLst>
          </p:cNvPr>
          <p:cNvSpPr txBox="1"/>
          <p:nvPr/>
        </p:nvSpPr>
        <p:spPr>
          <a:xfrm>
            <a:off x="1561742" y="4427779"/>
            <a:ext cx="1604927" cy="523220"/>
          </a:xfrm>
          <a:prstGeom prst="rect">
            <a:avLst/>
          </a:prstGeom>
          <a:noFill/>
        </p:spPr>
        <p:txBody>
          <a:bodyPr wrap="none" rtlCol="0">
            <a:spAutoFit/>
          </a:bodyPr>
          <a:lstStyle/>
          <a:p>
            <a:pPr algn="ctr"/>
            <a:r>
              <a:rPr lang="en-US" sz="2800" dirty="0">
                <a:solidFill>
                  <a:srgbClr val="429EB5"/>
                </a:solidFill>
              </a:rPr>
              <a:t>Retrieval</a:t>
            </a:r>
            <a:endParaRPr lang="en-US" dirty="0">
              <a:solidFill>
                <a:srgbClr val="429EB5"/>
              </a:solidFill>
            </a:endParaRPr>
          </a:p>
        </p:txBody>
      </p:sp>
      <p:sp>
        <p:nvSpPr>
          <p:cNvPr id="14" name="TextBox 13">
            <a:extLst>
              <a:ext uri="{FF2B5EF4-FFF2-40B4-BE49-F238E27FC236}">
                <a16:creationId xmlns:a16="http://schemas.microsoft.com/office/drawing/2014/main" id="{05373AA3-9646-C34E-B361-33950D78A055}"/>
              </a:ext>
            </a:extLst>
          </p:cNvPr>
          <p:cNvSpPr txBox="1"/>
          <p:nvPr/>
        </p:nvSpPr>
        <p:spPr>
          <a:xfrm>
            <a:off x="5936199" y="5884885"/>
            <a:ext cx="1604927" cy="523220"/>
          </a:xfrm>
          <a:prstGeom prst="rect">
            <a:avLst/>
          </a:prstGeom>
          <a:noFill/>
        </p:spPr>
        <p:txBody>
          <a:bodyPr wrap="none" rtlCol="0">
            <a:spAutoFit/>
          </a:bodyPr>
          <a:lstStyle/>
          <a:p>
            <a:pPr algn="ctr"/>
            <a:r>
              <a:rPr lang="en-US" sz="2800" dirty="0">
                <a:solidFill>
                  <a:srgbClr val="429EB5"/>
                </a:solidFill>
              </a:rPr>
              <a:t>Retrieval</a:t>
            </a:r>
            <a:endParaRPr lang="en-US" dirty="0">
              <a:solidFill>
                <a:srgbClr val="429EB5"/>
              </a:solidFill>
            </a:endParaRPr>
          </a:p>
        </p:txBody>
      </p:sp>
      <p:sp>
        <p:nvSpPr>
          <p:cNvPr id="7" name="Rectangle 6">
            <a:extLst>
              <a:ext uri="{FF2B5EF4-FFF2-40B4-BE49-F238E27FC236}">
                <a16:creationId xmlns:a16="http://schemas.microsoft.com/office/drawing/2014/main" id="{6063CA12-CCF6-7C44-80FA-99640A737506}"/>
              </a:ext>
            </a:extLst>
          </p:cNvPr>
          <p:cNvSpPr/>
          <p:nvPr/>
        </p:nvSpPr>
        <p:spPr>
          <a:xfrm rot="2750381">
            <a:off x="2937505" y="4666531"/>
            <a:ext cx="3139711" cy="45719"/>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5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5FA6-A982-294E-8F82-3B819B04499F}"/>
              </a:ext>
            </a:extLst>
          </p:cNvPr>
          <p:cNvSpPr>
            <a:spLocks noGrp="1"/>
          </p:cNvSpPr>
          <p:nvPr>
            <p:ph type="title"/>
          </p:nvPr>
        </p:nvSpPr>
        <p:spPr/>
        <p:txBody>
          <a:bodyPr/>
          <a:lstStyle/>
          <a:p>
            <a:r>
              <a:rPr lang="en-US" dirty="0"/>
              <a:t>Emotional memory reinstatement</a:t>
            </a:r>
          </a:p>
        </p:txBody>
      </p:sp>
      <p:pic>
        <p:nvPicPr>
          <p:cNvPr id="10" name="Picture 9">
            <a:extLst>
              <a:ext uri="{FF2B5EF4-FFF2-40B4-BE49-F238E27FC236}">
                <a16:creationId xmlns:a16="http://schemas.microsoft.com/office/drawing/2014/main" id="{34F15784-1426-034C-AC0E-BA5A46D8C9ED}"/>
              </a:ext>
            </a:extLst>
          </p:cNvPr>
          <p:cNvPicPr>
            <a:picLocks noChangeAspect="1"/>
          </p:cNvPicPr>
          <p:nvPr/>
        </p:nvPicPr>
        <p:blipFill>
          <a:blip r:embed="rId3"/>
          <a:srcRect/>
          <a:stretch/>
        </p:blipFill>
        <p:spPr>
          <a:xfrm>
            <a:off x="2830882" y="1808026"/>
            <a:ext cx="5510247" cy="4147201"/>
          </a:xfrm>
          <a:prstGeom prst="rect">
            <a:avLst/>
          </a:prstGeom>
        </p:spPr>
      </p:pic>
      <p:sp>
        <p:nvSpPr>
          <p:cNvPr id="14" name="TextBox 13">
            <a:extLst>
              <a:ext uri="{FF2B5EF4-FFF2-40B4-BE49-F238E27FC236}">
                <a16:creationId xmlns:a16="http://schemas.microsoft.com/office/drawing/2014/main" id="{235663CF-A988-AB40-B855-DE60AC9A9DD3}"/>
              </a:ext>
            </a:extLst>
          </p:cNvPr>
          <p:cNvSpPr txBox="1"/>
          <p:nvPr/>
        </p:nvSpPr>
        <p:spPr>
          <a:xfrm rot="19131676">
            <a:off x="3267392" y="5762162"/>
            <a:ext cx="872355" cy="307777"/>
          </a:xfrm>
          <a:prstGeom prst="rect">
            <a:avLst/>
          </a:prstGeom>
          <a:noFill/>
        </p:spPr>
        <p:txBody>
          <a:bodyPr wrap="none" rtlCol="0">
            <a:spAutoFit/>
          </a:bodyPr>
          <a:lstStyle/>
          <a:p>
            <a:pPr algn="ctr"/>
            <a:r>
              <a:rPr lang="en-US" sz="1400" dirty="0"/>
              <a:t>Baseline</a:t>
            </a:r>
            <a:endParaRPr lang="en-US" dirty="0"/>
          </a:p>
        </p:txBody>
      </p:sp>
      <p:sp>
        <p:nvSpPr>
          <p:cNvPr id="15" name="TextBox 14">
            <a:extLst>
              <a:ext uri="{FF2B5EF4-FFF2-40B4-BE49-F238E27FC236}">
                <a16:creationId xmlns:a16="http://schemas.microsoft.com/office/drawing/2014/main" id="{09F31339-B18C-1246-9AB5-7EC0F2A65246}"/>
              </a:ext>
            </a:extLst>
          </p:cNvPr>
          <p:cNvSpPr txBox="1"/>
          <p:nvPr/>
        </p:nvSpPr>
        <p:spPr>
          <a:xfrm rot="19131676">
            <a:off x="3507821" y="5860926"/>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6" name="TextBox 15">
            <a:extLst>
              <a:ext uri="{FF2B5EF4-FFF2-40B4-BE49-F238E27FC236}">
                <a16:creationId xmlns:a16="http://schemas.microsoft.com/office/drawing/2014/main" id="{E02C6DE1-B364-CB4F-8E22-D53B2F25040F}"/>
              </a:ext>
            </a:extLst>
          </p:cNvPr>
          <p:cNvSpPr txBox="1"/>
          <p:nvPr/>
        </p:nvSpPr>
        <p:spPr>
          <a:xfrm>
            <a:off x="4465936" y="5661634"/>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7" name="TextBox 16">
            <a:extLst>
              <a:ext uri="{FF2B5EF4-FFF2-40B4-BE49-F238E27FC236}">
                <a16:creationId xmlns:a16="http://schemas.microsoft.com/office/drawing/2014/main" id="{2950259C-ADF5-084F-9098-550AA7DAE1FB}"/>
              </a:ext>
            </a:extLst>
          </p:cNvPr>
          <p:cNvSpPr txBox="1"/>
          <p:nvPr/>
        </p:nvSpPr>
        <p:spPr>
          <a:xfrm>
            <a:off x="4531513" y="5938615"/>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18" name="TextBox 17">
            <a:extLst>
              <a:ext uri="{FF2B5EF4-FFF2-40B4-BE49-F238E27FC236}">
                <a16:creationId xmlns:a16="http://schemas.microsoft.com/office/drawing/2014/main" id="{E16B404F-3255-3B42-8C75-99DB08D9F37C}"/>
              </a:ext>
            </a:extLst>
          </p:cNvPr>
          <p:cNvSpPr txBox="1"/>
          <p:nvPr/>
        </p:nvSpPr>
        <p:spPr>
          <a:xfrm rot="19131676">
            <a:off x="5811039" y="5785711"/>
            <a:ext cx="872355" cy="307777"/>
          </a:xfrm>
          <a:prstGeom prst="rect">
            <a:avLst/>
          </a:prstGeom>
          <a:noFill/>
        </p:spPr>
        <p:txBody>
          <a:bodyPr wrap="none" rtlCol="0">
            <a:spAutoFit/>
          </a:bodyPr>
          <a:lstStyle/>
          <a:p>
            <a:pPr algn="ctr"/>
            <a:r>
              <a:rPr lang="en-US" sz="1400" dirty="0"/>
              <a:t>Baseline</a:t>
            </a:r>
            <a:endParaRPr lang="en-US" dirty="0"/>
          </a:p>
        </p:txBody>
      </p:sp>
      <p:sp>
        <p:nvSpPr>
          <p:cNvPr id="19" name="TextBox 18">
            <a:extLst>
              <a:ext uri="{FF2B5EF4-FFF2-40B4-BE49-F238E27FC236}">
                <a16:creationId xmlns:a16="http://schemas.microsoft.com/office/drawing/2014/main" id="{F6C0DF29-B808-BF4F-B3FA-5F245A21CD2C}"/>
              </a:ext>
            </a:extLst>
          </p:cNvPr>
          <p:cNvSpPr txBox="1"/>
          <p:nvPr/>
        </p:nvSpPr>
        <p:spPr>
          <a:xfrm rot="19131676">
            <a:off x="6097670" y="5886952"/>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30" name="Rectangle 29">
            <a:extLst>
              <a:ext uri="{FF2B5EF4-FFF2-40B4-BE49-F238E27FC236}">
                <a16:creationId xmlns:a16="http://schemas.microsoft.com/office/drawing/2014/main" id="{5CDDA423-2DBD-774B-9127-82A06CE2C1CC}"/>
              </a:ext>
            </a:extLst>
          </p:cNvPr>
          <p:cNvSpPr/>
          <p:nvPr/>
        </p:nvSpPr>
        <p:spPr>
          <a:xfrm>
            <a:off x="11048568" y="2155809"/>
            <a:ext cx="418824" cy="3061533"/>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E199332-15E3-AA46-AA34-6F7BD2F9F9FF}"/>
              </a:ext>
            </a:extLst>
          </p:cNvPr>
          <p:cNvSpPr/>
          <p:nvPr/>
        </p:nvSpPr>
        <p:spPr>
          <a:xfrm>
            <a:off x="10075967" y="2892613"/>
            <a:ext cx="449873" cy="249080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148D2B-A254-8747-8B04-30AC00224116}"/>
              </a:ext>
            </a:extLst>
          </p:cNvPr>
          <p:cNvSpPr/>
          <p:nvPr/>
        </p:nvSpPr>
        <p:spPr>
          <a:xfrm>
            <a:off x="10300903" y="2078152"/>
            <a:ext cx="549246" cy="226546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4DC9CE8-D1C0-3346-9B9A-C702C6538156}"/>
              </a:ext>
            </a:extLst>
          </p:cNvPr>
          <p:cNvSpPr txBox="1"/>
          <p:nvPr/>
        </p:nvSpPr>
        <p:spPr>
          <a:xfrm>
            <a:off x="6613347" y="1755087"/>
            <a:ext cx="954107" cy="369332"/>
          </a:xfrm>
          <a:prstGeom prst="rect">
            <a:avLst/>
          </a:prstGeom>
          <a:noFill/>
        </p:spPr>
        <p:txBody>
          <a:bodyPr wrap="none" rtlCol="0">
            <a:spAutoFit/>
          </a:bodyPr>
          <a:lstStyle/>
          <a:p>
            <a:r>
              <a:rPr lang="en-US" dirty="0"/>
              <a:t>vmPFC</a:t>
            </a:r>
          </a:p>
        </p:txBody>
      </p:sp>
      <p:sp>
        <p:nvSpPr>
          <p:cNvPr id="35" name="TextBox 34">
            <a:extLst>
              <a:ext uri="{FF2B5EF4-FFF2-40B4-BE49-F238E27FC236}">
                <a16:creationId xmlns:a16="http://schemas.microsoft.com/office/drawing/2014/main" id="{41B0E320-0C36-6240-81ED-74AA650B4C88}"/>
              </a:ext>
            </a:extLst>
          </p:cNvPr>
          <p:cNvSpPr txBox="1"/>
          <p:nvPr/>
        </p:nvSpPr>
        <p:spPr>
          <a:xfrm>
            <a:off x="4065370" y="1790706"/>
            <a:ext cx="800219" cy="369332"/>
          </a:xfrm>
          <a:prstGeom prst="rect">
            <a:avLst/>
          </a:prstGeom>
          <a:noFill/>
        </p:spPr>
        <p:txBody>
          <a:bodyPr wrap="none" rtlCol="0">
            <a:spAutoFit/>
          </a:bodyPr>
          <a:lstStyle/>
          <a:p>
            <a:r>
              <a:rPr lang="en-US" dirty="0" err="1"/>
              <a:t>dACC</a:t>
            </a:r>
            <a:endParaRPr lang="en-US" dirty="0"/>
          </a:p>
        </p:txBody>
      </p:sp>
      <p:sp>
        <p:nvSpPr>
          <p:cNvPr id="38" name="TextBox 37">
            <a:extLst>
              <a:ext uri="{FF2B5EF4-FFF2-40B4-BE49-F238E27FC236}">
                <a16:creationId xmlns:a16="http://schemas.microsoft.com/office/drawing/2014/main" id="{1D9EC957-DE36-7749-9137-D628037C6B68}"/>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39" name="Rectangle 38">
            <a:extLst>
              <a:ext uri="{FF2B5EF4-FFF2-40B4-BE49-F238E27FC236}">
                <a16:creationId xmlns:a16="http://schemas.microsoft.com/office/drawing/2014/main" id="{3EBFEDE4-CE9D-8A42-AE75-CB8F21BEC865}"/>
              </a:ext>
            </a:extLst>
          </p:cNvPr>
          <p:cNvSpPr/>
          <p:nvPr/>
        </p:nvSpPr>
        <p:spPr>
          <a:xfrm>
            <a:off x="9244647" y="2648043"/>
            <a:ext cx="418825" cy="272783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98563B0-E13A-3844-B0B4-DAF2479621A9}"/>
              </a:ext>
            </a:extLst>
          </p:cNvPr>
          <p:cNvSpPr/>
          <p:nvPr/>
        </p:nvSpPr>
        <p:spPr>
          <a:xfrm>
            <a:off x="8187096" y="2892613"/>
            <a:ext cx="402010" cy="2644135"/>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A9031C7-6448-844E-812E-A1A7576B5C95}"/>
              </a:ext>
            </a:extLst>
          </p:cNvPr>
          <p:cNvSpPr/>
          <p:nvPr/>
        </p:nvSpPr>
        <p:spPr>
          <a:xfrm>
            <a:off x="9100357" y="2159091"/>
            <a:ext cx="563115" cy="300600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FA2B359-2DF4-9846-AFF2-CDEF38388611}"/>
              </a:ext>
            </a:extLst>
          </p:cNvPr>
          <p:cNvSpPr/>
          <p:nvPr/>
        </p:nvSpPr>
        <p:spPr>
          <a:xfrm>
            <a:off x="10001391" y="2648042"/>
            <a:ext cx="418824" cy="272783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F1484D2-F3AE-F94D-83A7-7F170A23530B}"/>
              </a:ext>
            </a:extLst>
          </p:cNvPr>
          <p:cNvSpPr txBox="1"/>
          <p:nvPr/>
        </p:nvSpPr>
        <p:spPr>
          <a:xfrm>
            <a:off x="4955495" y="5661634"/>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4" name="TextBox 23">
            <a:extLst>
              <a:ext uri="{FF2B5EF4-FFF2-40B4-BE49-F238E27FC236}">
                <a16:creationId xmlns:a16="http://schemas.microsoft.com/office/drawing/2014/main" id="{DEA8A846-CEFC-6C4C-A265-E67EFD8167D8}"/>
              </a:ext>
            </a:extLst>
          </p:cNvPr>
          <p:cNvSpPr txBox="1"/>
          <p:nvPr/>
        </p:nvSpPr>
        <p:spPr>
          <a:xfrm>
            <a:off x="7077895" y="5661634"/>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25" name="TextBox 24">
            <a:extLst>
              <a:ext uri="{FF2B5EF4-FFF2-40B4-BE49-F238E27FC236}">
                <a16:creationId xmlns:a16="http://schemas.microsoft.com/office/drawing/2014/main" id="{A73D5EC7-E3E3-3749-83BD-B3B264E9BAAC}"/>
              </a:ext>
            </a:extLst>
          </p:cNvPr>
          <p:cNvSpPr txBox="1"/>
          <p:nvPr/>
        </p:nvSpPr>
        <p:spPr>
          <a:xfrm>
            <a:off x="7140690" y="5932732"/>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6" name="TextBox 25">
            <a:extLst>
              <a:ext uri="{FF2B5EF4-FFF2-40B4-BE49-F238E27FC236}">
                <a16:creationId xmlns:a16="http://schemas.microsoft.com/office/drawing/2014/main" id="{5C3D8591-D41B-6F4E-96BC-742B21AF62EE}"/>
              </a:ext>
            </a:extLst>
          </p:cNvPr>
          <p:cNvSpPr txBox="1"/>
          <p:nvPr/>
        </p:nvSpPr>
        <p:spPr>
          <a:xfrm>
            <a:off x="7567454" y="5661634"/>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9" name="TextBox 8">
            <a:extLst>
              <a:ext uri="{FF2B5EF4-FFF2-40B4-BE49-F238E27FC236}">
                <a16:creationId xmlns:a16="http://schemas.microsoft.com/office/drawing/2014/main" id="{2F994854-CFEC-4EBF-B210-5336AB870C09}"/>
              </a:ext>
            </a:extLst>
          </p:cNvPr>
          <p:cNvSpPr txBox="1"/>
          <p:nvPr/>
        </p:nvSpPr>
        <p:spPr>
          <a:xfrm>
            <a:off x="0" y="6581001"/>
            <a:ext cx="2132303" cy="276999"/>
          </a:xfrm>
          <a:prstGeom prst="rect">
            <a:avLst/>
          </a:prstGeom>
          <a:noFill/>
        </p:spPr>
        <p:txBody>
          <a:bodyPr wrap="square" rtlCol="0">
            <a:spAutoFit/>
          </a:bodyPr>
          <a:lstStyle/>
          <a:p>
            <a:r>
              <a:rPr lang="en-US" sz="1200" dirty="0"/>
              <a:t>FDR corrected within group</a:t>
            </a:r>
          </a:p>
        </p:txBody>
      </p:sp>
    </p:spTree>
    <p:extLst>
      <p:ext uri="{BB962C8B-B14F-4D97-AF65-F5344CB8AC3E}">
        <p14:creationId xmlns:p14="http://schemas.microsoft.com/office/powerpoint/2010/main" val="64517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2"/>
                                        </p:tgtEl>
                                      </p:cBhvr>
                                    </p:animEffect>
                                    <p:set>
                                      <p:cBhvr>
                                        <p:cTn id="17" dur="1" fill="hold">
                                          <p:stCondLst>
                                            <p:cond delay="499"/>
                                          </p:stCondLst>
                                        </p:cTn>
                                        <p:tgtEl>
                                          <p:spTgt spid="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39"/>
                                        </p:tgtEl>
                                      </p:cBhvr>
                                    </p:animEffect>
                                    <p:set>
                                      <p:cBhvr>
                                        <p:cTn id="27" dur="1" fill="hold">
                                          <p:stCondLst>
                                            <p:cond delay="499"/>
                                          </p:stCondLst>
                                        </p:cTn>
                                        <p:tgtEl>
                                          <p:spTgt spid="3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40"/>
                                        </p:tgtEl>
                                      </p:cBhvr>
                                    </p:animEffect>
                                    <p:set>
                                      <p:cBhvr>
                                        <p:cTn id="32" dur="1" fill="hold">
                                          <p:stCondLst>
                                            <p:cond delay="499"/>
                                          </p:stCondLst>
                                        </p:cTn>
                                        <p:tgtEl>
                                          <p:spTgt spid="4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41"/>
                                        </p:tgtEl>
                                      </p:cBhvr>
                                    </p:animEffect>
                                    <p:set>
                                      <p:cBhvr>
                                        <p:cTn id="3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9" grpId="0" animBg="1"/>
      <p:bldP spid="40" grpId="0" animBg="1"/>
      <p:bldP spid="41"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4074161-3C3B-7147-9D89-96F22EB917BE}"/>
              </a:ext>
            </a:extLst>
          </p:cNvPr>
          <p:cNvGrpSpPr/>
          <p:nvPr/>
        </p:nvGrpSpPr>
        <p:grpSpPr>
          <a:xfrm>
            <a:off x="2964991" y="1442916"/>
            <a:ext cx="5116101" cy="4803476"/>
            <a:chOff x="2964991" y="1442916"/>
            <a:chExt cx="5116101" cy="4803476"/>
          </a:xfrm>
        </p:grpSpPr>
        <p:sp>
          <p:nvSpPr>
            <p:cNvPr id="6" name="TextBox 5">
              <a:extLst>
                <a:ext uri="{FF2B5EF4-FFF2-40B4-BE49-F238E27FC236}">
                  <a16:creationId xmlns:a16="http://schemas.microsoft.com/office/drawing/2014/main" id="{3512158A-0894-4143-A5DF-AB0A66F8AB30}"/>
                </a:ext>
              </a:extLst>
            </p:cNvPr>
            <p:cNvSpPr txBox="1"/>
            <p:nvPr/>
          </p:nvSpPr>
          <p:spPr>
            <a:xfrm>
              <a:off x="5306844" y="1442916"/>
              <a:ext cx="1178528" cy="461665"/>
            </a:xfrm>
            <a:prstGeom prst="rect">
              <a:avLst/>
            </a:prstGeom>
            <a:noFill/>
          </p:spPr>
          <p:txBody>
            <a:bodyPr wrap="none" rtlCol="0">
              <a:spAutoFit/>
            </a:bodyPr>
            <a:lstStyle/>
            <a:p>
              <a:r>
                <a:rPr lang="en-US" sz="2400" dirty="0"/>
                <a:t>Control</a:t>
              </a:r>
            </a:p>
          </p:txBody>
        </p:sp>
        <p:pic>
          <p:nvPicPr>
            <p:cNvPr id="10" name="Picture 9">
              <a:extLst>
                <a:ext uri="{FF2B5EF4-FFF2-40B4-BE49-F238E27FC236}">
                  <a16:creationId xmlns:a16="http://schemas.microsoft.com/office/drawing/2014/main" id="{34F15784-1426-034C-AC0E-BA5A46D8C9ED}"/>
                </a:ext>
              </a:extLst>
            </p:cNvPr>
            <p:cNvPicPr>
              <a:picLocks noChangeAspect="1"/>
            </p:cNvPicPr>
            <p:nvPr/>
          </p:nvPicPr>
          <p:blipFill>
            <a:blip r:embed="rId3"/>
            <a:srcRect/>
            <a:stretch/>
          </p:blipFill>
          <p:spPr>
            <a:xfrm>
              <a:off x="2964991" y="2063611"/>
              <a:ext cx="5116101" cy="3850553"/>
            </a:xfrm>
            <a:prstGeom prst="rect">
              <a:avLst/>
            </a:prstGeom>
          </p:spPr>
        </p:pic>
        <p:sp>
          <p:nvSpPr>
            <p:cNvPr id="14" name="TextBox 13">
              <a:extLst>
                <a:ext uri="{FF2B5EF4-FFF2-40B4-BE49-F238E27FC236}">
                  <a16:creationId xmlns:a16="http://schemas.microsoft.com/office/drawing/2014/main" id="{235663CF-A988-AB40-B855-DE60AC9A9DD3}"/>
                </a:ext>
              </a:extLst>
            </p:cNvPr>
            <p:cNvSpPr txBox="1"/>
            <p:nvPr/>
          </p:nvSpPr>
          <p:spPr>
            <a:xfrm rot="19131676">
              <a:off x="3267392" y="5762162"/>
              <a:ext cx="872355" cy="307777"/>
            </a:xfrm>
            <a:prstGeom prst="rect">
              <a:avLst/>
            </a:prstGeom>
            <a:noFill/>
          </p:spPr>
          <p:txBody>
            <a:bodyPr wrap="none" rtlCol="0">
              <a:spAutoFit/>
            </a:bodyPr>
            <a:lstStyle/>
            <a:p>
              <a:pPr algn="ctr"/>
              <a:r>
                <a:rPr lang="en-US" sz="1400" dirty="0"/>
                <a:t>Baseline</a:t>
              </a:r>
              <a:endParaRPr lang="en-US" dirty="0"/>
            </a:p>
          </p:txBody>
        </p:sp>
        <p:sp>
          <p:nvSpPr>
            <p:cNvPr id="15" name="TextBox 14">
              <a:extLst>
                <a:ext uri="{FF2B5EF4-FFF2-40B4-BE49-F238E27FC236}">
                  <a16:creationId xmlns:a16="http://schemas.microsoft.com/office/drawing/2014/main" id="{09F31339-B18C-1246-9AB5-7EC0F2A65246}"/>
                </a:ext>
              </a:extLst>
            </p:cNvPr>
            <p:cNvSpPr txBox="1"/>
            <p:nvPr/>
          </p:nvSpPr>
          <p:spPr>
            <a:xfrm rot="19131676">
              <a:off x="3507821" y="5860926"/>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6" name="TextBox 15">
              <a:extLst>
                <a:ext uri="{FF2B5EF4-FFF2-40B4-BE49-F238E27FC236}">
                  <a16:creationId xmlns:a16="http://schemas.microsoft.com/office/drawing/2014/main" id="{E02C6DE1-B364-CB4F-8E22-D53B2F25040F}"/>
                </a:ext>
              </a:extLst>
            </p:cNvPr>
            <p:cNvSpPr txBox="1"/>
            <p:nvPr/>
          </p:nvSpPr>
          <p:spPr>
            <a:xfrm>
              <a:off x="4465936" y="5661634"/>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7" name="TextBox 16">
              <a:extLst>
                <a:ext uri="{FF2B5EF4-FFF2-40B4-BE49-F238E27FC236}">
                  <a16:creationId xmlns:a16="http://schemas.microsoft.com/office/drawing/2014/main" id="{2950259C-ADF5-084F-9098-550AA7DAE1FB}"/>
                </a:ext>
              </a:extLst>
            </p:cNvPr>
            <p:cNvSpPr txBox="1"/>
            <p:nvPr/>
          </p:nvSpPr>
          <p:spPr>
            <a:xfrm>
              <a:off x="4531513" y="5938615"/>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18" name="TextBox 17">
              <a:extLst>
                <a:ext uri="{FF2B5EF4-FFF2-40B4-BE49-F238E27FC236}">
                  <a16:creationId xmlns:a16="http://schemas.microsoft.com/office/drawing/2014/main" id="{E16B404F-3255-3B42-8C75-99DB08D9F37C}"/>
                </a:ext>
              </a:extLst>
            </p:cNvPr>
            <p:cNvSpPr txBox="1"/>
            <p:nvPr/>
          </p:nvSpPr>
          <p:spPr>
            <a:xfrm rot="19131676">
              <a:off x="5499841" y="5785711"/>
              <a:ext cx="872355" cy="307777"/>
            </a:xfrm>
            <a:prstGeom prst="rect">
              <a:avLst/>
            </a:prstGeom>
            <a:noFill/>
          </p:spPr>
          <p:txBody>
            <a:bodyPr wrap="none" rtlCol="0">
              <a:spAutoFit/>
            </a:bodyPr>
            <a:lstStyle/>
            <a:p>
              <a:pPr algn="ctr"/>
              <a:r>
                <a:rPr lang="en-US" sz="1400" dirty="0"/>
                <a:t>Baseline</a:t>
              </a:r>
              <a:endParaRPr lang="en-US" dirty="0"/>
            </a:p>
          </p:txBody>
        </p:sp>
        <p:sp>
          <p:nvSpPr>
            <p:cNvPr id="19" name="TextBox 18">
              <a:extLst>
                <a:ext uri="{FF2B5EF4-FFF2-40B4-BE49-F238E27FC236}">
                  <a16:creationId xmlns:a16="http://schemas.microsoft.com/office/drawing/2014/main" id="{F6C0DF29-B808-BF4F-B3FA-5F245A21CD2C}"/>
                </a:ext>
              </a:extLst>
            </p:cNvPr>
            <p:cNvSpPr txBox="1"/>
            <p:nvPr/>
          </p:nvSpPr>
          <p:spPr>
            <a:xfrm rot="19131676">
              <a:off x="5731297" y="5886952"/>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33" name="TextBox 32">
              <a:extLst>
                <a:ext uri="{FF2B5EF4-FFF2-40B4-BE49-F238E27FC236}">
                  <a16:creationId xmlns:a16="http://schemas.microsoft.com/office/drawing/2014/main" id="{E4DC9CE8-D1C0-3346-9B9A-C702C6538156}"/>
                </a:ext>
              </a:extLst>
            </p:cNvPr>
            <p:cNvSpPr txBox="1"/>
            <p:nvPr/>
          </p:nvSpPr>
          <p:spPr>
            <a:xfrm>
              <a:off x="4198074" y="1761675"/>
              <a:ext cx="800219" cy="369332"/>
            </a:xfrm>
            <a:prstGeom prst="rect">
              <a:avLst/>
            </a:prstGeom>
            <a:noFill/>
          </p:spPr>
          <p:txBody>
            <a:bodyPr wrap="none" rtlCol="0">
              <a:spAutoFit/>
            </a:bodyPr>
            <a:lstStyle/>
            <a:p>
              <a:r>
                <a:rPr lang="en-US" dirty="0"/>
                <a:t>dACC</a:t>
              </a:r>
            </a:p>
          </p:txBody>
        </p:sp>
        <p:sp>
          <p:nvSpPr>
            <p:cNvPr id="35" name="TextBox 34">
              <a:extLst>
                <a:ext uri="{FF2B5EF4-FFF2-40B4-BE49-F238E27FC236}">
                  <a16:creationId xmlns:a16="http://schemas.microsoft.com/office/drawing/2014/main" id="{41B0E320-0C36-6240-81ED-74AA650B4C88}"/>
                </a:ext>
              </a:extLst>
            </p:cNvPr>
            <p:cNvSpPr txBox="1"/>
            <p:nvPr/>
          </p:nvSpPr>
          <p:spPr>
            <a:xfrm>
              <a:off x="6741706" y="1751543"/>
              <a:ext cx="954107" cy="369332"/>
            </a:xfrm>
            <a:prstGeom prst="rect">
              <a:avLst/>
            </a:prstGeom>
            <a:noFill/>
          </p:spPr>
          <p:txBody>
            <a:bodyPr wrap="none" rtlCol="0">
              <a:spAutoFit/>
            </a:bodyPr>
            <a:lstStyle/>
            <a:p>
              <a:r>
                <a:rPr lang="en-US" dirty="0"/>
                <a:t>vmPFC</a:t>
              </a:r>
            </a:p>
          </p:txBody>
        </p:sp>
        <p:sp>
          <p:nvSpPr>
            <p:cNvPr id="23" name="TextBox 22">
              <a:extLst>
                <a:ext uri="{FF2B5EF4-FFF2-40B4-BE49-F238E27FC236}">
                  <a16:creationId xmlns:a16="http://schemas.microsoft.com/office/drawing/2014/main" id="{4F1484D2-F3AE-F94D-83A7-7F170A23530B}"/>
                </a:ext>
              </a:extLst>
            </p:cNvPr>
            <p:cNvSpPr txBox="1"/>
            <p:nvPr/>
          </p:nvSpPr>
          <p:spPr>
            <a:xfrm>
              <a:off x="4955495" y="5661634"/>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4" name="TextBox 23">
              <a:extLst>
                <a:ext uri="{FF2B5EF4-FFF2-40B4-BE49-F238E27FC236}">
                  <a16:creationId xmlns:a16="http://schemas.microsoft.com/office/drawing/2014/main" id="{DEA8A846-CEFC-6C4C-A265-E67EFD8167D8}"/>
                </a:ext>
              </a:extLst>
            </p:cNvPr>
            <p:cNvSpPr txBox="1"/>
            <p:nvPr/>
          </p:nvSpPr>
          <p:spPr>
            <a:xfrm>
              <a:off x="6582996" y="5661634"/>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25" name="TextBox 24">
              <a:extLst>
                <a:ext uri="{FF2B5EF4-FFF2-40B4-BE49-F238E27FC236}">
                  <a16:creationId xmlns:a16="http://schemas.microsoft.com/office/drawing/2014/main" id="{A73D5EC7-E3E3-3749-83BD-B3B264E9BAAC}"/>
                </a:ext>
              </a:extLst>
            </p:cNvPr>
            <p:cNvSpPr txBox="1"/>
            <p:nvPr/>
          </p:nvSpPr>
          <p:spPr>
            <a:xfrm>
              <a:off x="6668602" y="5932732"/>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6" name="TextBox 25">
              <a:extLst>
                <a:ext uri="{FF2B5EF4-FFF2-40B4-BE49-F238E27FC236}">
                  <a16:creationId xmlns:a16="http://schemas.microsoft.com/office/drawing/2014/main" id="{5C3D8591-D41B-6F4E-96BC-742B21AF62EE}"/>
                </a:ext>
              </a:extLst>
            </p:cNvPr>
            <p:cNvSpPr txBox="1"/>
            <p:nvPr/>
          </p:nvSpPr>
          <p:spPr>
            <a:xfrm>
              <a:off x="7072555" y="5661634"/>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grpSp>
      <p:pic>
        <p:nvPicPr>
          <p:cNvPr id="28" name="Picture 27">
            <a:extLst>
              <a:ext uri="{FF2B5EF4-FFF2-40B4-BE49-F238E27FC236}">
                <a16:creationId xmlns:a16="http://schemas.microsoft.com/office/drawing/2014/main" id="{9B940B2A-3059-ED4C-80A5-1FA9F6AF5CA5}"/>
              </a:ext>
            </a:extLst>
          </p:cNvPr>
          <p:cNvPicPr>
            <a:picLocks noChangeAspect="1"/>
          </p:cNvPicPr>
          <p:nvPr/>
        </p:nvPicPr>
        <p:blipFill>
          <a:blip r:embed="rId4"/>
          <a:srcRect/>
          <a:stretch/>
        </p:blipFill>
        <p:spPr>
          <a:xfrm>
            <a:off x="5896661" y="1563995"/>
            <a:ext cx="5869802" cy="4420032"/>
          </a:xfrm>
          <a:prstGeom prst="rect">
            <a:avLst/>
          </a:prstGeom>
        </p:spPr>
      </p:pic>
      <p:sp>
        <p:nvSpPr>
          <p:cNvPr id="56" name="TextBox 55">
            <a:extLst>
              <a:ext uri="{FF2B5EF4-FFF2-40B4-BE49-F238E27FC236}">
                <a16:creationId xmlns:a16="http://schemas.microsoft.com/office/drawing/2014/main" id="{AEC4E5EF-E192-A445-AB65-59B6433B4030}"/>
              </a:ext>
            </a:extLst>
          </p:cNvPr>
          <p:cNvSpPr txBox="1"/>
          <p:nvPr/>
        </p:nvSpPr>
        <p:spPr>
          <a:xfrm>
            <a:off x="7530277" y="5671801"/>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55" name="TextBox 54">
            <a:extLst>
              <a:ext uri="{FF2B5EF4-FFF2-40B4-BE49-F238E27FC236}">
                <a16:creationId xmlns:a16="http://schemas.microsoft.com/office/drawing/2014/main" id="{9A492ABB-76D6-8647-94BC-65473C317D5A}"/>
              </a:ext>
            </a:extLst>
          </p:cNvPr>
          <p:cNvSpPr txBox="1"/>
          <p:nvPr/>
        </p:nvSpPr>
        <p:spPr>
          <a:xfrm rot="19131676">
            <a:off x="6572162" y="5893953"/>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27" name="TextBox 26">
            <a:extLst>
              <a:ext uri="{FF2B5EF4-FFF2-40B4-BE49-F238E27FC236}">
                <a16:creationId xmlns:a16="http://schemas.microsoft.com/office/drawing/2014/main" id="{01ACD24E-3C5A-AB4E-97C2-5D7C1D0F39FF}"/>
              </a:ext>
            </a:extLst>
          </p:cNvPr>
          <p:cNvSpPr txBox="1"/>
          <p:nvPr/>
        </p:nvSpPr>
        <p:spPr>
          <a:xfrm>
            <a:off x="8585748" y="1402807"/>
            <a:ext cx="1005403" cy="461665"/>
          </a:xfrm>
          <a:prstGeom prst="rect">
            <a:avLst/>
          </a:prstGeom>
          <a:noFill/>
        </p:spPr>
        <p:txBody>
          <a:bodyPr wrap="none" rtlCol="0">
            <a:spAutoFit/>
          </a:bodyPr>
          <a:lstStyle/>
          <a:p>
            <a:r>
              <a:rPr lang="en-US" sz="2400" dirty="0"/>
              <a:t>PTSD</a:t>
            </a:r>
          </a:p>
        </p:txBody>
      </p:sp>
      <p:sp>
        <p:nvSpPr>
          <p:cNvPr id="29" name="TextBox 28">
            <a:extLst>
              <a:ext uri="{FF2B5EF4-FFF2-40B4-BE49-F238E27FC236}">
                <a16:creationId xmlns:a16="http://schemas.microsoft.com/office/drawing/2014/main" id="{C61ED3B9-CBF5-6C4B-8868-18BD3E5E2F48}"/>
              </a:ext>
            </a:extLst>
          </p:cNvPr>
          <p:cNvSpPr txBox="1"/>
          <p:nvPr/>
        </p:nvSpPr>
        <p:spPr>
          <a:xfrm>
            <a:off x="7271227" y="1744852"/>
            <a:ext cx="800219" cy="369332"/>
          </a:xfrm>
          <a:prstGeom prst="rect">
            <a:avLst/>
          </a:prstGeom>
          <a:noFill/>
        </p:spPr>
        <p:txBody>
          <a:bodyPr wrap="none" rtlCol="0">
            <a:spAutoFit/>
          </a:bodyPr>
          <a:lstStyle/>
          <a:p>
            <a:r>
              <a:rPr lang="en-US" dirty="0"/>
              <a:t>dACC</a:t>
            </a:r>
          </a:p>
        </p:txBody>
      </p:sp>
      <p:sp>
        <p:nvSpPr>
          <p:cNvPr id="34" name="TextBox 33">
            <a:extLst>
              <a:ext uri="{FF2B5EF4-FFF2-40B4-BE49-F238E27FC236}">
                <a16:creationId xmlns:a16="http://schemas.microsoft.com/office/drawing/2014/main" id="{0963D386-F26F-E640-8BFD-A63EFAEB503F}"/>
              </a:ext>
            </a:extLst>
          </p:cNvPr>
          <p:cNvSpPr txBox="1"/>
          <p:nvPr/>
        </p:nvSpPr>
        <p:spPr>
          <a:xfrm>
            <a:off x="9814859" y="1744852"/>
            <a:ext cx="954107" cy="369332"/>
          </a:xfrm>
          <a:prstGeom prst="rect">
            <a:avLst/>
          </a:prstGeom>
          <a:noFill/>
        </p:spPr>
        <p:txBody>
          <a:bodyPr wrap="none" rtlCol="0">
            <a:spAutoFit/>
          </a:bodyPr>
          <a:lstStyle/>
          <a:p>
            <a:r>
              <a:rPr lang="en-US" dirty="0"/>
              <a:t>vmPFC</a:t>
            </a:r>
          </a:p>
        </p:txBody>
      </p:sp>
      <p:sp>
        <p:nvSpPr>
          <p:cNvPr id="36" name="Rectangle 35">
            <a:extLst>
              <a:ext uri="{FF2B5EF4-FFF2-40B4-BE49-F238E27FC236}">
                <a16:creationId xmlns:a16="http://schemas.microsoft.com/office/drawing/2014/main" id="{861D9DD9-D49B-F343-9154-70E7F5B79275}"/>
              </a:ext>
            </a:extLst>
          </p:cNvPr>
          <p:cNvSpPr/>
          <p:nvPr/>
        </p:nvSpPr>
        <p:spPr>
          <a:xfrm>
            <a:off x="7298466" y="2047561"/>
            <a:ext cx="492797" cy="3382339"/>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950E343-E7ED-DC4C-95AD-FDBEACFB4FAC}"/>
              </a:ext>
            </a:extLst>
          </p:cNvPr>
          <p:cNvSpPr/>
          <p:nvPr/>
        </p:nvSpPr>
        <p:spPr>
          <a:xfrm>
            <a:off x="7779236" y="1977698"/>
            <a:ext cx="432302" cy="3183697"/>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F9A43F7-D406-AD43-9754-4A5420A206D5}"/>
              </a:ext>
            </a:extLst>
          </p:cNvPr>
          <p:cNvSpPr/>
          <p:nvPr/>
        </p:nvSpPr>
        <p:spPr>
          <a:xfrm>
            <a:off x="8185522" y="2672290"/>
            <a:ext cx="453058" cy="2723382"/>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E2880AE-33CC-CC4F-ADDB-0CA5CCB2D490}"/>
              </a:ext>
            </a:extLst>
          </p:cNvPr>
          <p:cNvSpPr/>
          <p:nvPr/>
        </p:nvSpPr>
        <p:spPr>
          <a:xfrm>
            <a:off x="6768255" y="2422950"/>
            <a:ext cx="530211" cy="272783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871941F-EB3E-0F40-A5EA-0984BAD75D3C}"/>
              </a:ext>
            </a:extLst>
          </p:cNvPr>
          <p:cNvSpPr/>
          <p:nvPr/>
        </p:nvSpPr>
        <p:spPr>
          <a:xfrm>
            <a:off x="9715456" y="2570994"/>
            <a:ext cx="462799" cy="2692550"/>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ABDC97B-890F-BB4C-97E2-8ABE062F6030}"/>
              </a:ext>
            </a:extLst>
          </p:cNvPr>
          <p:cNvSpPr/>
          <p:nvPr/>
        </p:nvSpPr>
        <p:spPr>
          <a:xfrm>
            <a:off x="10208252" y="2728136"/>
            <a:ext cx="462799" cy="2644135"/>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3C71401-BF40-B645-800D-4112620864FE}"/>
              </a:ext>
            </a:extLst>
          </p:cNvPr>
          <p:cNvSpPr/>
          <p:nvPr/>
        </p:nvSpPr>
        <p:spPr>
          <a:xfrm>
            <a:off x="10513508" y="2712750"/>
            <a:ext cx="563115" cy="2723382"/>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53386B7-74FC-8347-AEC9-2FB20871524D}"/>
              </a:ext>
            </a:extLst>
          </p:cNvPr>
          <p:cNvSpPr/>
          <p:nvPr/>
        </p:nvSpPr>
        <p:spPr>
          <a:xfrm>
            <a:off x="9291368" y="2862142"/>
            <a:ext cx="462800" cy="2496732"/>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C5FA6-A982-294E-8F82-3B819B04499F}"/>
              </a:ext>
            </a:extLst>
          </p:cNvPr>
          <p:cNvSpPr>
            <a:spLocks noGrp="1"/>
          </p:cNvSpPr>
          <p:nvPr>
            <p:ph type="title"/>
          </p:nvPr>
        </p:nvSpPr>
        <p:spPr/>
        <p:txBody>
          <a:bodyPr/>
          <a:lstStyle/>
          <a:p>
            <a:r>
              <a:rPr lang="en-US" dirty="0"/>
              <a:t>Emotional memory reinstatement</a:t>
            </a:r>
          </a:p>
        </p:txBody>
      </p:sp>
      <p:sp>
        <p:nvSpPr>
          <p:cNvPr id="49" name="TextBox 48">
            <a:extLst>
              <a:ext uri="{FF2B5EF4-FFF2-40B4-BE49-F238E27FC236}">
                <a16:creationId xmlns:a16="http://schemas.microsoft.com/office/drawing/2014/main" id="{9EEA67E7-3259-FE47-85A3-680BF8FA4036}"/>
              </a:ext>
            </a:extLst>
          </p:cNvPr>
          <p:cNvSpPr txBox="1"/>
          <p:nvPr/>
        </p:nvSpPr>
        <p:spPr>
          <a:xfrm rot="19131676">
            <a:off x="8944538" y="5817841"/>
            <a:ext cx="872355" cy="307777"/>
          </a:xfrm>
          <a:prstGeom prst="rect">
            <a:avLst/>
          </a:prstGeom>
          <a:noFill/>
        </p:spPr>
        <p:txBody>
          <a:bodyPr wrap="none" rtlCol="0">
            <a:spAutoFit/>
          </a:bodyPr>
          <a:lstStyle/>
          <a:p>
            <a:pPr algn="ctr"/>
            <a:r>
              <a:rPr lang="en-US" sz="1400" dirty="0"/>
              <a:t>Baseline</a:t>
            </a:r>
            <a:endParaRPr lang="en-US" dirty="0"/>
          </a:p>
        </p:txBody>
      </p:sp>
      <p:sp>
        <p:nvSpPr>
          <p:cNvPr id="50" name="TextBox 49">
            <a:extLst>
              <a:ext uri="{FF2B5EF4-FFF2-40B4-BE49-F238E27FC236}">
                <a16:creationId xmlns:a16="http://schemas.microsoft.com/office/drawing/2014/main" id="{551B0076-7EEA-7041-BB4B-C41A6D317DA5}"/>
              </a:ext>
            </a:extLst>
          </p:cNvPr>
          <p:cNvSpPr txBox="1"/>
          <p:nvPr/>
        </p:nvSpPr>
        <p:spPr>
          <a:xfrm rot="19131676">
            <a:off x="9184967" y="5916605"/>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51" name="TextBox 50">
            <a:extLst>
              <a:ext uri="{FF2B5EF4-FFF2-40B4-BE49-F238E27FC236}">
                <a16:creationId xmlns:a16="http://schemas.microsoft.com/office/drawing/2014/main" id="{3C13A924-94FC-7149-A840-C209DF912A02}"/>
              </a:ext>
            </a:extLst>
          </p:cNvPr>
          <p:cNvSpPr txBox="1"/>
          <p:nvPr/>
        </p:nvSpPr>
        <p:spPr>
          <a:xfrm>
            <a:off x="10143082" y="5717313"/>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52" name="TextBox 51">
            <a:extLst>
              <a:ext uri="{FF2B5EF4-FFF2-40B4-BE49-F238E27FC236}">
                <a16:creationId xmlns:a16="http://schemas.microsoft.com/office/drawing/2014/main" id="{A5D0CD1A-DC30-A94F-A7C5-8ECD22DDADB7}"/>
              </a:ext>
            </a:extLst>
          </p:cNvPr>
          <p:cNvSpPr txBox="1"/>
          <p:nvPr/>
        </p:nvSpPr>
        <p:spPr>
          <a:xfrm>
            <a:off x="10208659" y="5994294"/>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53" name="TextBox 52">
            <a:extLst>
              <a:ext uri="{FF2B5EF4-FFF2-40B4-BE49-F238E27FC236}">
                <a16:creationId xmlns:a16="http://schemas.microsoft.com/office/drawing/2014/main" id="{5BFB3483-EAA4-BF41-95B3-0D92EC1862D7}"/>
              </a:ext>
            </a:extLst>
          </p:cNvPr>
          <p:cNvSpPr txBox="1"/>
          <p:nvPr/>
        </p:nvSpPr>
        <p:spPr>
          <a:xfrm>
            <a:off x="10632641" y="5717313"/>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54" name="TextBox 53">
            <a:extLst>
              <a:ext uri="{FF2B5EF4-FFF2-40B4-BE49-F238E27FC236}">
                <a16:creationId xmlns:a16="http://schemas.microsoft.com/office/drawing/2014/main" id="{7EF10BCC-7BE5-694B-AD55-45910911B993}"/>
              </a:ext>
            </a:extLst>
          </p:cNvPr>
          <p:cNvSpPr txBox="1"/>
          <p:nvPr/>
        </p:nvSpPr>
        <p:spPr>
          <a:xfrm rot="19131676">
            <a:off x="6331733" y="5772329"/>
            <a:ext cx="872355" cy="307777"/>
          </a:xfrm>
          <a:prstGeom prst="rect">
            <a:avLst/>
          </a:prstGeom>
          <a:noFill/>
        </p:spPr>
        <p:txBody>
          <a:bodyPr wrap="none" rtlCol="0">
            <a:spAutoFit/>
          </a:bodyPr>
          <a:lstStyle/>
          <a:p>
            <a:pPr algn="ctr"/>
            <a:r>
              <a:rPr lang="en-US" sz="1400" dirty="0"/>
              <a:t>Baseline</a:t>
            </a:r>
            <a:endParaRPr lang="en-US" dirty="0"/>
          </a:p>
        </p:txBody>
      </p:sp>
      <p:sp>
        <p:nvSpPr>
          <p:cNvPr id="57" name="TextBox 56">
            <a:extLst>
              <a:ext uri="{FF2B5EF4-FFF2-40B4-BE49-F238E27FC236}">
                <a16:creationId xmlns:a16="http://schemas.microsoft.com/office/drawing/2014/main" id="{FF2A5078-8B19-0048-9044-E779DE40A9C1}"/>
              </a:ext>
            </a:extLst>
          </p:cNvPr>
          <p:cNvSpPr txBox="1"/>
          <p:nvPr/>
        </p:nvSpPr>
        <p:spPr>
          <a:xfrm>
            <a:off x="7595854" y="5948782"/>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58" name="TextBox 57">
            <a:extLst>
              <a:ext uri="{FF2B5EF4-FFF2-40B4-BE49-F238E27FC236}">
                <a16:creationId xmlns:a16="http://schemas.microsoft.com/office/drawing/2014/main" id="{8DC58BDE-A7C3-0B4E-A9A3-28273349C66B}"/>
              </a:ext>
            </a:extLst>
          </p:cNvPr>
          <p:cNvSpPr txBox="1"/>
          <p:nvPr/>
        </p:nvSpPr>
        <p:spPr>
          <a:xfrm>
            <a:off x="8019836" y="5671801"/>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59" name="TextBox 58">
            <a:extLst>
              <a:ext uri="{FF2B5EF4-FFF2-40B4-BE49-F238E27FC236}">
                <a16:creationId xmlns:a16="http://schemas.microsoft.com/office/drawing/2014/main" id="{978D0FFD-36C9-4645-8FFA-44A6B7B1F3BD}"/>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41" name="TextBox 40">
            <a:extLst>
              <a:ext uri="{FF2B5EF4-FFF2-40B4-BE49-F238E27FC236}">
                <a16:creationId xmlns:a16="http://schemas.microsoft.com/office/drawing/2014/main" id="{36EF4AF6-AC2F-402C-A434-4586F8BEA40B}"/>
              </a:ext>
            </a:extLst>
          </p:cNvPr>
          <p:cNvSpPr txBox="1"/>
          <p:nvPr/>
        </p:nvSpPr>
        <p:spPr>
          <a:xfrm>
            <a:off x="0" y="6581001"/>
            <a:ext cx="2132303" cy="276999"/>
          </a:xfrm>
          <a:prstGeom prst="rect">
            <a:avLst/>
          </a:prstGeom>
          <a:noFill/>
        </p:spPr>
        <p:txBody>
          <a:bodyPr wrap="square" rtlCol="0">
            <a:spAutoFit/>
          </a:bodyPr>
          <a:lstStyle/>
          <a:p>
            <a:r>
              <a:rPr lang="en-US" sz="1200" dirty="0"/>
              <a:t>FDR corrected within group</a:t>
            </a:r>
          </a:p>
        </p:txBody>
      </p:sp>
    </p:spTree>
    <p:extLst>
      <p:ext uri="{BB962C8B-B14F-4D97-AF65-F5344CB8AC3E}">
        <p14:creationId xmlns:p14="http://schemas.microsoft.com/office/powerpoint/2010/main" val="159858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29167E-6 1.48148E-6 L -0.21732 -0.0007 " pathEditMode="relative" rAng="0" ptsTypes="AA">
                                      <p:cBhvr>
                                        <p:cTn id="6" dur="2000" fill="hold"/>
                                        <p:tgtEl>
                                          <p:spTgt spid="3"/>
                                        </p:tgtEl>
                                        <p:attrNameLst>
                                          <p:attrName>ppt_x</p:attrName>
                                          <p:attrName>ppt_y</p:attrName>
                                        </p:attrNameLst>
                                      </p:cBhvr>
                                      <p:rCtr x="-10872" y="-46"/>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 presetClass="entr" presetSubtype="0" fill="hold" grpId="1"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48"/>
                                        </p:tgtEl>
                                        <p:attrNameLst>
                                          <p:attrName>style.visibility</p:attrName>
                                        </p:attrNameLst>
                                      </p:cBhvr>
                                      <p:to>
                                        <p:strVal val="visible"/>
                                      </p:to>
                                    </p:set>
                                  </p:childTnLst>
                                </p:cTn>
                              </p:par>
                              <p:par>
                                <p:cTn id="36" presetID="10" presetClass="entr" presetSubtype="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0" nodeType="clickEffect">
                                  <p:stCondLst>
                                    <p:cond delay="0"/>
                                  </p:stCondLst>
                                  <p:childTnLst>
                                    <p:animEffect transition="out" filter="fade">
                                      <p:cBhvr>
                                        <p:cTn id="69" dur="500"/>
                                        <p:tgtEl>
                                          <p:spTgt spid="44"/>
                                        </p:tgtEl>
                                      </p:cBhvr>
                                    </p:animEffect>
                                    <p:set>
                                      <p:cBhvr>
                                        <p:cTn id="70" dur="1" fill="hold">
                                          <p:stCondLst>
                                            <p:cond delay="499"/>
                                          </p:stCondLst>
                                        </p:cTn>
                                        <p:tgtEl>
                                          <p:spTgt spid="44"/>
                                        </p:tgtEl>
                                        <p:attrNameLst>
                                          <p:attrName>style.visibility</p:attrName>
                                        </p:attrNameLst>
                                      </p:cBhvr>
                                      <p:to>
                                        <p:strVal val="hidden"/>
                                      </p:to>
                                    </p:set>
                                  </p:childTnLst>
                                </p:cTn>
                              </p:par>
                            </p:childTnLst>
                          </p:cTn>
                        </p:par>
                        <p:par>
                          <p:cTn id="71" fill="hold">
                            <p:stCondLst>
                              <p:cond delay="500"/>
                            </p:stCondLst>
                            <p:childTnLst>
                              <p:par>
                                <p:cTn id="72" presetID="10" presetClass="exit" presetSubtype="0" fill="hold" grpId="0" nodeType="afterEffect">
                                  <p:stCondLst>
                                    <p:cond delay="0"/>
                                  </p:stCondLst>
                                  <p:childTnLst>
                                    <p:animEffect transition="out" filter="fade">
                                      <p:cBhvr>
                                        <p:cTn id="73" dur="500"/>
                                        <p:tgtEl>
                                          <p:spTgt spid="36"/>
                                        </p:tgtEl>
                                      </p:cBhvr>
                                    </p:animEffect>
                                    <p:set>
                                      <p:cBhvr>
                                        <p:cTn id="74" dur="1" fill="hold">
                                          <p:stCondLst>
                                            <p:cond delay="499"/>
                                          </p:stCondLst>
                                        </p:cTn>
                                        <p:tgtEl>
                                          <p:spTgt spid="36"/>
                                        </p:tgtEl>
                                        <p:attrNameLst>
                                          <p:attrName>style.visibility</p:attrName>
                                        </p:attrNameLst>
                                      </p:cBhvr>
                                      <p:to>
                                        <p:strVal val="hidden"/>
                                      </p:to>
                                    </p:set>
                                  </p:childTnLst>
                                </p:cTn>
                              </p:par>
                            </p:childTnLst>
                          </p:cTn>
                        </p:par>
                        <p:par>
                          <p:cTn id="75" fill="hold">
                            <p:stCondLst>
                              <p:cond delay="1000"/>
                            </p:stCondLst>
                            <p:childTnLst>
                              <p:par>
                                <p:cTn id="76" presetID="10" presetClass="exit" presetSubtype="0" fill="hold" grpId="0" nodeType="afterEffect">
                                  <p:stCondLst>
                                    <p:cond delay="0"/>
                                  </p:stCondLst>
                                  <p:childTnLst>
                                    <p:animEffect transition="out" filter="fade">
                                      <p:cBhvr>
                                        <p:cTn id="77" dur="500"/>
                                        <p:tgtEl>
                                          <p:spTgt spid="37"/>
                                        </p:tgtEl>
                                      </p:cBhvr>
                                    </p:animEffect>
                                    <p:set>
                                      <p:cBhvr>
                                        <p:cTn id="78" dur="1" fill="hold">
                                          <p:stCondLst>
                                            <p:cond delay="499"/>
                                          </p:stCondLst>
                                        </p:cTn>
                                        <p:tgtEl>
                                          <p:spTgt spid="37"/>
                                        </p:tgtEl>
                                        <p:attrNameLst>
                                          <p:attrName>style.visibility</p:attrName>
                                        </p:attrNameLst>
                                      </p:cBhvr>
                                      <p:to>
                                        <p:strVal val="hidden"/>
                                      </p:to>
                                    </p:set>
                                  </p:childTnLst>
                                </p:cTn>
                              </p:par>
                            </p:childTnLst>
                          </p:cTn>
                        </p:par>
                        <p:par>
                          <p:cTn id="79" fill="hold">
                            <p:stCondLst>
                              <p:cond delay="1500"/>
                            </p:stCondLst>
                            <p:childTnLst>
                              <p:par>
                                <p:cTn id="80" presetID="10" presetClass="exit" presetSubtype="0" fill="hold" grpId="0" nodeType="afterEffect">
                                  <p:stCondLst>
                                    <p:cond delay="0"/>
                                  </p:stCondLst>
                                  <p:childTnLst>
                                    <p:animEffect transition="out" filter="fade">
                                      <p:cBhvr>
                                        <p:cTn id="81" dur="500"/>
                                        <p:tgtEl>
                                          <p:spTgt spid="43"/>
                                        </p:tgtEl>
                                      </p:cBhvr>
                                    </p:animEffect>
                                    <p:set>
                                      <p:cBhvr>
                                        <p:cTn id="82" dur="1" fill="hold">
                                          <p:stCondLst>
                                            <p:cond delay="499"/>
                                          </p:stCondLst>
                                        </p:cTn>
                                        <p:tgtEl>
                                          <p:spTgt spid="4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0" nodeType="clickEffect">
                                  <p:stCondLst>
                                    <p:cond delay="0"/>
                                  </p:stCondLst>
                                  <p:childTnLst>
                                    <p:animEffect transition="out" filter="fade">
                                      <p:cBhvr>
                                        <p:cTn id="86" dur="500"/>
                                        <p:tgtEl>
                                          <p:spTgt spid="48"/>
                                        </p:tgtEl>
                                      </p:cBhvr>
                                    </p:animEffect>
                                    <p:set>
                                      <p:cBhvr>
                                        <p:cTn id="87" dur="1" fill="hold">
                                          <p:stCondLst>
                                            <p:cond delay="499"/>
                                          </p:stCondLst>
                                        </p:cTn>
                                        <p:tgtEl>
                                          <p:spTgt spid="48"/>
                                        </p:tgtEl>
                                        <p:attrNameLst>
                                          <p:attrName>style.visibility</p:attrName>
                                        </p:attrNameLst>
                                      </p:cBhvr>
                                      <p:to>
                                        <p:strVal val="hidden"/>
                                      </p:to>
                                    </p:set>
                                  </p:childTnLst>
                                </p:cTn>
                              </p:par>
                            </p:childTnLst>
                          </p:cTn>
                        </p:par>
                        <p:par>
                          <p:cTn id="88" fill="hold">
                            <p:stCondLst>
                              <p:cond delay="500"/>
                            </p:stCondLst>
                            <p:childTnLst>
                              <p:par>
                                <p:cTn id="89" presetID="10" presetClass="exit" presetSubtype="0" fill="hold" grpId="0" nodeType="afterEffect">
                                  <p:stCondLst>
                                    <p:cond delay="0"/>
                                  </p:stCondLst>
                                  <p:childTnLst>
                                    <p:animEffect transition="out" filter="fade">
                                      <p:cBhvr>
                                        <p:cTn id="90" dur="500"/>
                                        <p:tgtEl>
                                          <p:spTgt spid="45"/>
                                        </p:tgtEl>
                                      </p:cBhvr>
                                    </p:animEffect>
                                    <p:set>
                                      <p:cBhvr>
                                        <p:cTn id="91" dur="1" fill="hold">
                                          <p:stCondLst>
                                            <p:cond delay="499"/>
                                          </p:stCondLst>
                                        </p:cTn>
                                        <p:tgtEl>
                                          <p:spTgt spid="45"/>
                                        </p:tgtEl>
                                        <p:attrNameLst>
                                          <p:attrName>style.visibility</p:attrName>
                                        </p:attrNameLst>
                                      </p:cBhvr>
                                      <p:to>
                                        <p:strVal val="hidden"/>
                                      </p:to>
                                    </p:set>
                                  </p:childTnLst>
                                </p:cTn>
                              </p:par>
                            </p:childTnLst>
                          </p:cTn>
                        </p:par>
                        <p:par>
                          <p:cTn id="92" fill="hold">
                            <p:stCondLst>
                              <p:cond delay="1000"/>
                            </p:stCondLst>
                            <p:childTnLst>
                              <p:par>
                                <p:cTn id="93" presetID="10" presetClass="exit" presetSubtype="0" fill="hold" grpId="0" nodeType="afterEffect">
                                  <p:stCondLst>
                                    <p:cond delay="0"/>
                                  </p:stCondLst>
                                  <p:childTnLst>
                                    <p:animEffect transition="out" filter="fade">
                                      <p:cBhvr>
                                        <p:cTn id="94" dur="500"/>
                                        <p:tgtEl>
                                          <p:spTgt spid="46"/>
                                        </p:tgtEl>
                                      </p:cBhvr>
                                    </p:animEffect>
                                    <p:set>
                                      <p:cBhvr>
                                        <p:cTn id="95" dur="1" fill="hold">
                                          <p:stCondLst>
                                            <p:cond delay="499"/>
                                          </p:stCondLst>
                                        </p:cTn>
                                        <p:tgtEl>
                                          <p:spTgt spid="46"/>
                                        </p:tgtEl>
                                        <p:attrNameLst>
                                          <p:attrName>style.visibility</p:attrName>
                                        </p:attrNameLst>
                                      </p:cBhvr>
                                      <p:to>
                                        <p:strVal val="hidden"/>
                                      </p:to>
                                    </p:set>
                                  </p:childTnLst>
                                </p:cTn>
                              </p:par>
                            </p:childTnLst>
                          </p:cTn>
                        </p:par>
                        <p:par>
                          <p:cTn id="96" fill="hold">
                            <p:stCondLst>
                              <p:cond delay="1500"/>
                            </p:stCondLst>
                            <p:childTnLst>
                              <p:par>
                                <p:cTn id="97" presetID="10" presetClass="exit" presetSubtype="0" fill="hold" grpId="0" nodeType="afterEffect">
                                  <p:stCondLst>
                                    <p:cond delay="0"/>
                                  </p:stCondLst>
                                  <p:childTnLst>
                                    <p:animEffect transition="out" filter="fade">
                                      <p:cBhvr>
                                        <p:cTn id="98" dur="500"/>
                                        <p:tgtEl>
                                          <p:spTgt spid="47"/>
                                        </p:tgtEl>
                                      </p:cBhvr>
                                    </p:animEffect>
                                    <p:set>
                                      <p:cBhvr>
                                        <p:cTn id="99"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5" grpId="0"/>
      <p:bldP spid="27" grpId="0"/>
      <p:bldP spid="29" grpId="0"/>
      <p:bldP spid="34" grpId="0"/>
      <p:bldP spid="36" grpId="0" animBg="1"/>
      <p:bldP spid="36" grpId="1" animBg="1"/>
      <p:bldP spid="37" grpId="0" animBg="1"/>
      <p:bldP spid="37"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p:bldP spid="50" grpId="0"/>
      <p:bldP spid="51" grpId="0"/>
      <p:bldP spid="52" grpId="0"/>
      <p:bldP spid="53" grpId="0"/>
      <p:bldP spid="54" grpId="0"/>
      <p:bldP spid="57"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E681-17F6-48A0-B3E7-18606A0674D6}"/>
              </a:ext>
            </a:extLst>
          </p:cNvPr>
          <p:cNvSpPr>
            <a:spLocks noGrp="1"/>
          </p:cNvSpPr>
          <p:nvPr>
            <p:ph type="title"/>
          </p:nvPr>
        </p:nvSpPr>
        <p:spPr/>
        <p:txBody>
          <a:bodyPr>
            <a:normAutofit/>
          </a:bodyPr>
          <a:lstStyle/>
          <a:p>
            <a:r>
              <a:rPr lang="en-US" sz="3600" dirty="0"/>
              <a:t>No emotional reinstatement in subcortical ROIs</a:t>
            </a:r>
          </a:p>
        </p:txBody>
      </p:sp>
      <p:pic>
        <p:nvPicPr>
          <p:cNvPr id="9" name="Picture 8" descr="A close up of a logo&#10;&#10;Description automatically generated">
            <a:extLst>
              <a:ext uri="{FF2B5EF4-FFF2-40B4-BE49-F238E27FC236}">
                <a16:creationId xmlns:a16="http://schemas.microsoft.com/office/drawing/2014/main" id="{3605E7AC-199B-4A06-AD0A-ACBE99E351AD}"/>
              </a:ext>
            </a:extLst>
          </p:cNvPr>
          <p:cNvPicPr>
            <a:picLocks noChangeAspect="1"/>
          </p:cNvPicPr>
          <p:nvPr/>
        </p:nvPicPr>
        <p:blipFill>
          <a:blip r:embed="rId3"/>
          <a:stretch>
            <a:fillRect/>
          </a:stretch>
        </p:blipFill>
        <p:spPr>
          <a:xfrm>
            <a:off x="928039" y="1547029"/>
            <a:ext cx="5044898" cy="3810346"/>
          </a:xfrm>
          <a:prstGeom prst="rect">
            <a:avLst/>
          </a:prstGeom>
        </p:spPr>
      </p:pic>
      <p:pic>
        <p:nvPicPr>
          <p:cNvPr id="13" name="Picture 12" descr="A close up of a logo&#10;&#10;Description automatically generated">
            <a:extLst>
              <a:ext uri="{FF2B5EF4-FFF2-40B4-BE49-F238E27FC236}">
                <a16:creationId xmlns:a16="http://schemas.microsoft.com/office/drawing/2014/main" id="{A757AC14-4776-4DF4-AE81-1407B71D3364}"/>
              </a:ext>
            </a:extLst>
          </p:cNvPr>
          <p:cNvPicPr>
            <a:picLocks noChangeAspect="1"/>
          </p:cNvPicPr>
          <p:nvPr/>
        </p:nvPicPr>
        <p:blipFill>
          <a:blip r:embed="rId4"/>
          <a:stretch>
            <a:fillRect/>
          </a:stretch>
        </p:blipFill>
        <p:spPr>
          <a:xfrm>
            <a:off x="6149543" y="1595820"/>
            <a:ext cx="5060140" cy="3810346"/>
          </a:xfrm>
          <a:prstGeom prst="rect">
            <a:avLst/>
          </a:prstGeom>
        </p:spPr>
      </p:pic>
      <p:sp>
        <p:nvSpPr>
          <p:cNvPr id="14" name="TextBox 13">
            <a:extLst>
              <a:ext uri="{FF2B5EF4-FFF2-40B4-BE49-F238E27FC236}">
                <a16:creationId xmlns:a16="http://schemas.microsoft.com/office/drawing/2014/main" id="{81B53C49-CE0C-483A-9984-44031B5ABD48}"/>
              </a:ext>
            </a:extLst>
          </p:cNvPr>
          <p:cNvSpPr txBox="1"/>
          <p:nvPr/>
        </p:nvSpPr>
        <p:spPr>
          <a:xfrm rot="19131676">
            <a:off x="1278399" y="5157081"/>
            <a:ext cx="872355" cy="307777"/>
          </a:xfrm>
          <a:prstGeom prst="rect">
            <a:avLst/>
          </a:prstGeom>
          <a:noFill/>
        </p:spPr>
        <p:txBody>
          <a:bodyPr wrap="none" rtlCol="0">
            <a:spAutoFit/>
          </a:bodyPr>
          <a:lstStyle/>
          <a:p>
            <a:pPr algn="ctr"/>
            <a:r>
              <a:rPr lang="en-US" sz="1400" dirty="0"/>
              <a:t>Baseline</a:t>
            </a:r>
            <a:endParaRPr lang="en-US" dirty="0"/>
          </a:p>
        </p:txBody>
      </p:sp>
      <p:sp>
        <p:nvSpPr>
          <p:cNvPr id="15" name="TextBox 14">
            <a:extLst>
              <a:ext uri="{FF2B5EF4-FFF2-40B4-BE49-F238E27FC236}">
                <a16:creationId xmlns:a16="http://schemas.microsoft.com/office/drawing/2014/main" id="{CB55FDAA-038B-45DA-8CD0-E33CA5142F07}"/>
              </a:ext>
            </a:extLst>
          </p:cNvPr>
          <p:cNvSpPr txBox="1"/>
          <p:nvPr/>
        </p:nvSpPr>
        <p:spPr>
          <a:xfrm rot="19131676">
            <a:off x="1486447" y="5258313"/>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6" name="TextBox 15">
            <a:extLst>
              <a:ext uri="{FF2B5EF4-FFF2-40B4-BE49-F238E27FC236}">
                <a16:creationId xmlns:a16="http://schemas.microsoft.com/office/drawing/2014/main" id="{710671D5-46E2-4E53-8E23-32E3FCE12285}"/>
              </a:ext>
            </a:extLst>
          </p:cNvPr>
          <p:cNvSpPr txBox="1"/>
          <p:nvPr/>
        </p:nvSpPr>
        <p:spPr>
          <a:xfrm>
            <a:off x="2376481" y="5030618"/>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7" name="TextBox 16">
            <a:extLst>
              <a:ext uri="{FF2B5EF4-FFF2-40B4-BE49-F238E27FC236}">
                <a16:creationId xmlns:a16="http://schemas.microsoft.com/office/drawing/2014/main" id="{561ACDC8-D37F-44DA-8C36-48EB9347CDE6}"/>
              </a:ext>
            </a:extLst>
          </p:cNvPr>
          <p:cNvSpPr txBox="1"/>
          <p:nvPr/>
        </p:nvSpPr>
        <p:spPr>
          <a:xfrm>
            <a:off x="2442058" y="5307599"/>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18" name="TextBox 17">
            <a:extLst>
              <a:ext uri="{FF2B5EF4-FFF2-40B4-BE49-F238E27FC236}">
                <a16:creationId xmlns:a16="http://schemas.microsoft.com/office/drawing/2014/main" id="{132E2E71-C07A-4425-B718-4F1176BC2708}"/>
              </a:ext>
            </a:extLst>
          </p:cNvPr>
          <p:cNvSpPr txBox="1"/>
          <p:nvPr/>
        </p:nvSpPr>
        <p:spPr>
          <a:xfrm>
            <a:off x="2866040" y="5030618"/>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4" name="TextBox 23">
            <a:extLst>
              <a:ext uri="{FF2B5EF4-FFF2-40B4-BE49-F238E27FC236}">
                <a16:creationId xmlns:a16="http://schemas.microsoft.com/office/drawing/2014/main" id="{AA82DBAE-647A-4A89-8C6D-DB7BFD59CABC}"/>
              </a:ext>
            </a:extLst>
          </p:cNvPr>
          <p:cNvSpPr txBox="1"/>
          <p:nvPr/>
        </p:nvSpPr>
        <p:spPr>
          <a:xfrm rot="19131676">
            <a:off x="6473441" y="5206858"/>
            <a:ext cx="872355" cy="307777"/>
          </a:xfrm>
          <a:prstGeom prst="rect">
            <a:avLst/>
          </a:prstGeom>
          <a:noFill/>
        </p:spPr>
        <p:txBody>
          <a:bodyPr wrap="none" rtlCol="0">
            <a:spAutoFit/>
          </a:bodyPr>
          <a:lstStyle/>
          <a:p>
            <a:pPr algn="ctr"/>
            <a:r>
              <a:rPr lang="en-US" sz="1400" dirty="0"/>
              <a:t>Baseline</a:t>
            </a:r>
            <a:endParaRPr lang="en-US" dirty="0"/>
          </a:p>
        </p:txBody>
      </p:sp>
      <p:sp>
        <p:nvSpPr>
          <p:cNvPr id="25" name="TextBox 24">
            <a:extLst>
              <a:ext uri="{FF2B5EF4-FFF2-40B4-BE49-F238E27FC236}">
                <a16:creationId xmlns:a16="http://schemas.microsoft.com/office/drawing/2014/main" id="{DD46551E-32C6-4B1C-8AB2-DA6CB4ABD23D}"/>
              </a:ext>
            </a:extLst>
          </p:cNvPr>
          <p:cNvSpPr txBox="1"/>
          <p:nvPr/>
        </p:nvSpPr>
        <p:spPr>
          <a:xfrm rot="19131676">
            <a:off x="6681489" y="5308090"/>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26" name="TextBox 25">
            <a:extLst>
              <a:ext uri="{FF2B5EF4-FFF2-40B4-BE49-F238E27FC236}">
                <a16:creationId xmlns:a16="http://schemas.microsoft.com/office/drawing/2014/main" id="{16A060C2-8483-4070-A22F-790547838ADC}"/>
              </a:ext>
            </a:extLst>
          </p:cNvPr>
          <p:cNvSpPr txBox="1"/>
          <p:nvPr/>
        </p:nvSpPr>
        <p:spPr>
          <a:xfrm>
            <a:off x="7571524" y="5080394"/>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27" name="TextBox 26">
            <a:extLst>
              <a:ext uri="{FF2B5EF4-FFF2-40B4-BE49-F238E27FC236}">
                <a16:creationId xmlns:a16="http://schemas.microsoft.com/office/drawing/2014/main" id="{9BECBF39-B93C-4899-AD62-013E7414FE02}"/>
              </a:ext>
            </a:extLst>
          </p:cNvPr>
          <p:cNvSpPr txBox="1"/>
          <p:nvPr/>
        </p:nvSpPr>
        <p:spPr>
          <a:xfrm>
            <a:off x="7637101" y="5357375"/>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8" name="TextBox 27">
            <a:extLst>
              <a:ext uri="{FF2B5EF4-FFF2-40B4-BE49-F238E27FC236}">
                <a16:creationId xmlns:a16="http://schemas.microsoft.com/office/drawing/2014/main" id="{9E2AEE0F-2A63-4276-A6DB-E139E081114A}"/>
              </a:ext>
            </a:extLst>
          </p:cNvPr>
          <p:cNvSpPr txBox="1"/>
          <p:nvPr/>
        </p:nvSpPr>
        <p:spPr>
          <a:xfrm>
            <a:off x="8061083" y="5080394"/>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34" name="TextBox 33">
            <a:extLst>
              <a:ext uri="{FF2B5EF4-FFF2-40B4-BE49-F238E27FC236}">
                <a16:creationId xmlns:a16="http://schemas.microsoft.com/office/drawing/2014/main" id="{0807BCE6-2A80-4664-8497-9ACE4458AEF5}"/>
              </a:ext>
            </a:extLst>
          </p:cNvPr>
          <p:cNvSpPr txBox="1"/>
          <p:nvPr/>
        </p:nvSpPr>
        <p:spPr>
          <a:xfrm>
            <a:off x="8585748" y="1402807"/>
            <a:ext cx="1005403" cy="461665"/>
          </a:xfrm>
          <a:prstGeom prst="rect">
            <a:avLst/>
          </a:prstGeom>
          <a:noFill/>
        </p:spPr>
        <p:txBody>
          <a:bodyPr wrap="none" rtlCol="0">
            <a:spAutoFit/>
          </a:bodyPr>
          <a:lstStyle/>
          <a:p>
            <a:r>
              <a:rPr lang="en-US" sz="2400" dirty="0"/>
              <a:t>PTSD</a:t>
            </a:r>
          </a:p>
        </p:txBody>
      </p:sp>
      <p:sp>
        <p:nvSpPr>
          <p:cNvPr id="35" name="TextBox 34">
            <a:extLst>
              <a:ext uri="{FF2B5EF4-FFF2-40B4-BE49-F238E27FC236}">
                <a16:creationId xmlns:a16="http://schemas.microsoft.com/office/drawing/2014/main" id="{8336A87C-6274-491F-98D1-5E5FEB4240AA}"/>
              </a:ext>
            </a:extLst>
          </p:cNvPr>
          <p:cNvSpPr txBox="1"/>
          <p:nvPr/>
        </p:nvSpPr>
        <p:spPr>
          <a:xfrm>
            <a:off x="7082566" y="1776774"/>
            <a:ext cx="1595309" cy="369332"/>
          </a:xfrm>
          <a:prstGeom prst="rect">
            <a:avLst/>
          </a:prstGeom>
          <a:noFill/>
        </p:spPr>
        <p:txBody>
          <a:bodyPr wrap="none" rtlCol="0">
            <a:spAutoFit/>
          </a:bodyPr>
          <a:lstStyle/>
          <a:p>
            <a:r>
              <a:rPr lang="en-US" dirty="0"/>
              <a:t>Hippocampus</a:t>
            </a:r>
          </a:p>
        </p:txBody>
      </p:sp>
      <p:sp>
        <p:nvSpPr>
          <p:cNvPr id="36" name="TextBox 35">
            <a:extLst>
              <a:ext uri="{FF2B5EF4-FFF2-40B4-BE49-F238E27FC236}">
                <a16:creationId xmlns:a16="http://schemas.microsoft.com/office/drawing/2014/main" id="{752821CE-52A3-43C5-938E-9D623E0D7B2F}"/>
              </a:ext>
            </a:extLst>
          </p:cNvPr>
          <p:cNvSpPr txBox="1"/>
          <p:nvPr/>
        </p:nvSpPr>
        <p:spPr>
          <a:xfrm>
            <a:off x="9394326" y="1759950"/>
            <a:ext cx="1210588" cy="369332"/>
          </a:xfrm>
          <a:prstGeom prst="rect">
            <a:avLst/>
          </a:prstGeom>
          <a:noFill/>
        </p:spPr>
        <p:txBody>
          <a:bodyPr wrap="none" rtlCol="0">
            <a:spAutoFit/>
          </a:bodyPr>
          <a:lstStyle/>
          <a:p>
            <a:r>
              <a:rPr lang="en-US" dirty="0"/>
              <a:t>Amygdala</a:t>
            </a:r>
          </a:p>
        </p:txBody>
      </p:sp>
      <p:sp>
        <p:nvSpPr>
          <p:cNvPr id="37" name="TextBox 36">
            <a:extLst>
              <a:ext uri="{FF2B5EF4-FFF2-40B4-BE49-F238E27FC236}">
                <a16:creationId xmlns:a16="http://schemas.microsoft.com/office/drawing/2014/main" id="{64B52884-32EE-4A23-868D-F55F31734D64}"/>
              </a:ext>
            </a:extLst>
          </p:cNvPr>
          <p:cNvSpPr txBox="1"/>
          <p:nvPr/>
        </p:nvSpPr>
        <p:spPr>
          <a:xfrm>
            <a:off x="3104476" y="1348693"/>
            <a:ext cx="1229824" cy="461665"/>
          </a:xfrm>
          <a:prstGeom prst="rect">
            <a:avLst/>
          </a:prstGeom>
          <a:noFill/>
        </p:spPr>
        <p:txBody>
          <a:bodyPr wrap="none" rtlCol="0">
            <a:spAutoFit/>
          </a:bodyPr>
          <a:lstStyle/>
          <a:p>
            <a:r>
              <a:rPr lang="en-US" sz="2400" dirty="0"/>
              <a:t>Healthy</a:t>
            </a:r>
          </a:p>
        </p:txBody>
      </p:sp>
      <p:sp>
        <p:nvSpPr>
          <p:cNvPr id="38" name="TextBox 37">
            <a:extLst>
              <a:ext uri="{FF2B5EF4-FFF2-40B4-BE49-F238E27FC236}">
                <a16:creationId xmlns:a16="http://schemas.microsoft.com/office/drawing/2014/main" id="{5A034659-0112-4206-8A4D-892A71BBC462}"/>
              </a:ext>
            </a:extLst>
          </p:cNvPr>
          <p:cNvSpPr txBox="1"/>
          <p:nvPr/>
        </p:nvSpPr>
        <p:spPr>
          <a:xfrm>
            <a:off x="1797569" y="1727684"/>
            <a:ext cx="1595309" cy="369332"/>
          </a:xfrm>
          <a:prstGeom prst="rect">
            <a:avLst/>
          </a:prstGeom>
          <a:noFill/>
        </p:spPr>
        <p:txBody>
          <a:bodyPr wrap="none" rtlCol="0">
            <a:spAutoFit/>
          </a:bodyPr>
          <a:lstStyle/>
          <a:p>
            <a:r>
              <a:rPr lang="en-US" dirty="0"/>
              <a:t>Hippocampus</a:t>
            </a:r>
          </a:p>
        </p:txBody>
      </p:sp>
      <p:sp>
        <p:nvSpPr>
          <p:cNvPr id="39" name="TextBox 38">
            <a:extLst>
              <a:ext uri="{FF2B5EF4-FFF2-40B4-BE49-F238E27FC236}">
                <a16:creationId xmlns:a16="http://schemas.microsoft.com/office/drawing/2014/main" id="{38C0D594-A251-4EFE-B284-3A63EA52305E}"/>
              </a:ext>
            </a:extLst>
          </p:cNvPr>
          <p:cNvSpPr txBox="1"/>
          <p:nvPr/>
        </p:nvSpPr>
        <p:spPr>
          <a:xfrm>
            <a:off x="4109329" y="1710860"/>
            <a:ext cx="1210588" cy="369332"/>
          </a:xfrm>
          <a:prstGeom prst="rect">
            <a:avLst/>
          </a:prstGeom>
          <a:noFill/>
        </p:spPr>
        <p:txBody>
          <a:bodyPr wrap="none" rtlCol="0">
            <a:spAutoFit/>
          </a:bodyPr>
          <a:lstStyle/>
          <a:p>
            <a:r>
              <a:rPr lang="en-US" dirty="0"/>
              <a:t>Amygdala</a:t>
            </a:r>
          </a:p>
        </p:txBody>
      </p:sp>
      <p:sp>
        <p:nvSpPr>
          <p:cNvPr id="40" name="Rectangle 39">
            <a:extLst>
              <a:ext uri="{FF2B5EF4-FFF2-40B4-BE49-F238E27FC236}">
                <a16:creationId xmlns:a16="http://schemas.microsoft.com/office/drawing/2014/main" id="{4E26F1CE-753A-43C0-9D5F-95AED02B346C}"/>
              </a:ext>
            </a:extLst>
          </p:cNvPr>
          <p:cNvSpPr/>
          <p:nvPr/>
        </p:nvSpPr>
        <p:spPr>
          <a:xfrm>
            <a:off x="1781440" y="2087339"/>
            <a:ext cx="3763334" cy="2820779"/>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3B2EF4F7-2535-43D0-8BED-66D134FD0BA7}"/>
              </a:ext>
            </a:extLst>
          </p:cNvPr>
          <p:cNvSpPr/>
          <p:nvPr/>
        </p:nvSpPr>
        <p:spPr>
          <a:xfrm>
            <a:off x="6909618" y="2137116"/>
            <a:ext cx="3763334" cy="2820779"/>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952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1"/>
                                        </p:tgtEl>
                                      </p:cBhvr>
                                    </p:animEffect>
                                    <p:set>
                                      <p:cBhvr>
                                        <p:cTn id="12"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70D3-3CC1-469B-8381-DD290E9C3590}"/>
              </a:ext>
            </a:extLst>
          </p:cNvPr>
          <p:cNvSpPr>
            <a:spLocks noGrp="1"/>
          </p:cNvSpPr>
          <p:nvPr>
            <p:ph type="title"/>
          </p:nvPr>
        </p:nvSpPr>
        <p:spPr/>
        <p:txBody>
          <a:bodyPr/>
          <a:lstStyle/>
          <a:p>
            <a:r>
              <a:rPr lang="en-US" dirty="0"/>
              <a:t>No effect of US reinforcement</a:t>
            </a:r>
          </a:p>
        </p:txBody>
      </p:sp>
      <p:pic>
        <p:nvPicPr>
          <p:cNvPr id="5" name="Picture 4" descr="A picture containing object, clock&#10;&#10;Description automatically generated">
            <a:extLst>
              <a:ext uri="{FF2B5EF4-FFF2-40B4-BE49-F238E27FC236}">
                <a16:creationId xmlns:a16="http://schemas.microsoft.com/office/drawing/2014/main" id="{25D52C2A-FB20-4E88-B953-83CD1B7337B8}"/>
              </a:ext>
            </a:extLst>
          </p:cNvPr>
          <p:cNvPicPr>
            <a:picLocks noChangeAspect="1"/>
          </p:cNvPicPr>
          <p:nvPr/>
        </p:nvPicPr>
        <p:blipFill rotWithShape="1">
          <a:blip r:embed="rId2"/>
          <a:srcRect r="1789"/>
          <a:stretch/>
        </p:blipFill>
        <p:spPr>
          <a:xfrm>
            <a:off x="1933563" y="2414426"/>
            <a:ext cx="7855367" cy="2702320"/>
          </a:xfrm>
          <a:prstGeom prst="rect">
            <a:avLst/>
          </a:prstGeom>
        </p:spPr>
      </p:pic>
      <p:sp>
        <p:nvSpPr>
          <p:cNvPr id="6" name="TextBox 5">
            <a:extLst>
              <a:ext uri="{FF2B5EF4-FFF2-40B4-BE49-F238E27FC236}">
                <a16:creationId xmlns:a16="http://schemas.microsoft.com/office/drawing/2014/main" id="{CB6D3C6F-E223-4D47-AE60-9B09A48F11D8}"/>
              </a:ext>
            </a:extLst>
          </p:cNvPr>
          <p:cNvSpPr txBox="1"/>
          <p:nvPr/>
        </p:nvSpPr>
        <p:spPr>
          <a:xfrm>
            <a:off x="9669659" y="3700084"/>
            <a:ext cx="521805" cy="307777"/>
          </a:xfrm>
          <a:prstGeom prst="rect">
            <a:avLst/>
          </a:prstGeom>
          <a:noFill/>
        </p:spPr>
        <p:txBody>
          <a:bodyPr wrap="square" rtlCol="0">
            <a:spAutoFit/>
          </a:bodyPr>
          <a:lstStyle/>
          <a:p>
            <a:r>
              <a:rPr lang="en-US" sz="1400" dirty="0"/>
              <a:t>No</a:t>
            </a:r>
            <a:endParaRPr lang="en-US" dirty="0"/>
          </a:p>
        </p:txBody>
      </p:sp>
      <p:sp>
        <p:nvSpPr>
          <p:cNvPr id="7" name="TextBox 6">
            <a:extLst>
              <a:ext uri="{FF2B5EF4-FFF2-40B4-BE49-F238E27FC236}">
                <a16:creationId xmlns:a16="http://schemas.microsoft.com/office/drawing/2014/main" id="{2DF48DD2-1DD3-4D78-8D42-76C04285498E}"/>
              </a:ext>
            </a:extLst>
          </p:cNvPr>
          <p:cNvSpPr txBox="1"/>
          <p:nvPr/>
        </p:nvSpPr>
        <p:spPr>
          <a:xfrm>
            <a:off x="9669658" y="3951875"/>
            <a:ext cx="521805" cy="307777"/>
          </a:xfrm>
          <a:prstGeom prst="rect">
            <a:avLst/>
          </a:prstGeom>
          <a:noFill/>
        </p:spPr>
        <p:txBody>
          <a:bodyPr wrap="square" rtlCol="0">
            <a:spAutoFit/>
          </a:bodyPr>
          <a:lstStyle/>
          <a:p>
            <a:r>
              <a:rPr lang="en-US" sz="1400" dirty="0"/>
              <a:t>Yes</a:t>
            </a:r>
            <a:endParaRPr lang="en-US" dirty="0"/>
          </a:p>
        </p:txBody>
      </p:sp>
      <p:pic>
        <p:nvPicPr>
          <p:cNvPr id="8" name="Picture 7" descr="A close up of a logo&#10;&#10;Description automatically generated">
            <a:extLst>
              <a:ext uri="{FF2B5EF4-FFF2-40B4-BE49-F238E27FC236}">
                <a16:creationId xmlns:a16="http://schemas.microsoft.com/office/drawing/2014/main" id="{5F7F1D1E-AC27-457D-A5C4-D82B5C148DD6}"/>
              </a:ext>
            </a:extLst>
          </p:cNvPr>
          <p:cNvPicPr>
            <a:picLocks noChangeAspect="1"/>
          </p:cNvPicPr>
          <p:nvPr/>
        </p:nvPicPr>
        <p:blipFill rotWithShape="1">
          <a:blip r:embed="rId3"/>
          <a:srcRect t="28392" r="96436" b="30915"/>
          <a:stretch/>
        </p:blipFill>
        <p:spPr>
          <a:xfrm>
            <a:off x="1571700" y="2924832"/>
            <a:ext cx="179787" cy="1550504"/>
          </a:xfrm>
          <a:prstGeom prst="rect">
            <a:avLst/>
          </a:prstGeom>
        </p:spPr>
      </p:pic>
      <p:sp>
        <p:nvSpPr>
          <p:cNvPr id="9" name="TextBox 8">
            <a:extLst>
              <a:ext uri="{FF2B5EF4-FFF2-40B4-BE49-F238E27FC236}">
                <a16:creationId xmlns:a16="http://schemas.microsoft.com/office/drawing/2014/main" id="{252504C9-D3E8-4C60-8785-4B848FCC307C}"/>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10" name="TextBox 9">
            <a:extLst>
              <a:ext uri="{FF2B5EF4-FFF2-40B4-BE49-F238E27FC236}">
                <a16:creationId xmlns:a16="http://schemas.microsoft.com/office/drawing/2014/main" id="{8CDF7390-DF14-415B-A1F6-B5C376A52C4C}"/>
              </a:ext>
            </a:extLst>
          </p:cNvPr>
          <p:cNvSpPr txBox="1"/>
          <p:nvPr/>
        </p:nvSpPr>
        <p:spPr>
          <a:xfrm>
            <a:off x="7417900" y="1755084"/>
            <a:ext cx="1005403" cy="461665"/>
          </a:xfrm>
          <a:prstGeom prst="rect">
            <a:avLst/>
          </a:prstGeom>
          <a:noFill/>
        </p:spPr>
        <p:txBody>
          <a:bodyPr wrap="none" rtlCol="0">
            <a:spAutoFit/>
          </a:bodyPr>
          <a:lstStyle/>
          <a:p>
            <a:r>
              <a:rPr lang="en-US" sz="2400" dirty="0"/>
              <a:t>PTSD</a:t>
            </a:r>
          </a:p>
        </p:txBody>
      </p:sp>
      <p:sp>
        <p:nvSpPr>
          <p:cNvPr id="11" name="TextBox 10">
            <a:extLst>
              <a:ext uri="{FF2B5EF4-FFF2-40B4-BE49-F238E27FC236}">
                <a16:creationId xmlns:a16="http://schemas.microsoft.com/office/drawing/2014/main" id="{75F5580C-1720-4FB6-93AC-C8191A22ABDB}"/>
              </a:ext>
            </a:extLst>
          </p:cNvPr>
          <p:cNvSpPr txBox="1"/>
          <p:nvPr/>
        </p:nvSpPr>
        <p:spPr>
          <a:xfrm>
            <a:off x="3606402" y="1755084"/>
            <a:ext cx="1229824" cy="461665"/>
          </a:xfrm>
          <a:prstGeom prst="rect">
            <a:avLst/>
          </a:prstGeom>
          <a:noFill/>
        </p:spPr>
        <p:txBody>
          <a:bodyPr wrap="none" rtlCol="0">
            <a:spAutoFit/>
          </a:bodyPr>
          <a:lstStyle/>
          <a:p>
            <a:r>
              <a:rPr lang="en-US" sz="2400" dirty="0"/>
              <a:t>Healthy</a:t>
            </a:r>
          </a:p>
        </p:txBody>
      </p:sp>
      <p:sp>
        <p:nvSpPr>
          <p:cNvPr id="12" name="TextBox 11">
            <a:extLst>
              <a:ext uri="{FF2B5EF4-FFF2-40B4-BE49-F238E27FC236}">
                <a16:creationId xmlns:a16="http://schemas.microsoft.com/office/drawing/2014/main" id="{22FF8DAA-B7CA-4639-B58A-6095957182F6}"/>
              </a:ext>
            </a:extLst>
          </p:cNvPr>
          <p:cNvSpPr txBox="1"/>
          <p:nvPr/>
        </p:nvSpPr>
        <p:spPr>
          <a:xfrm>
            <a:off x="2778740" y="5129757"/>
            <a:ext cx="800219" cy="369332"/>
          </a:xfrm>
          <a:prstGeom prst="rect">
            <a:avLst/>
          </a:prstGeom>
          <a:noFill/>
        </p:spPr>
        <p:txBody>
          <a:bodyPr wrap="none" rtlCol="0">
            <a:spAutoFit/>
          </a:bodyPr>
          <a:lstStyle/>
          <a:p>
            <a:r>
              <a:rPr lang="en-US" dirty="0"/>
              <a:t>dACC</a:t>
            </a:r>
          </a:p>
        </p:txBody>
      </p:sp>
      <p:sp>
        <p:nvSpPr>
          <p:cNvPr id="13" name="TextBox 12">
            <a:extLst>
              <a:ext uri="{FF2B5EF4-FFF2-40B4-BE49-F238E27FC236}">
                <a16:creationId xmlns:a16="http://schemas.microsoft.com/office/drawing/2014/main" id="{9444FF63-8D80-4550-ACC9-84FF11E31522}"/>
              </a:ext>
            </a:extLst>
          </p:cNvPr>
          <p:cNvSpPr txBox="1"/>
          <p:nvPr/>
        </p:nvSpPr>
        <p:spPr>
          <a:xfrm>
            <a:off x="4341761" y="5129757"/>
            <a:ext cx="954107" cy="369332"/>
          </a:xfrm>
          <a:prstGeom prst="rect">
            <a:avLst/>
          </a:prstGeom>
          <a:noFill/>
        </p:spPr>
        <p:txBody>
          <a:bodyPr wrap="none" rtlCol="0">
            <a:spAutoFit/>
          </a:bodyPr>
          <a:lstStyle/>
          <a:p>
            <a:r>
              <a:rPr lang="en-US" dirty="0"/>
              <a:t>vmPFC</a:t>
            </a:r>
          </a:p>
        </p:txBody>
      </p:sp>
      <p:sp>
        <p:nvSpPr>
          <p:cNvPr id="14" name="TextBox 13">
            <a:extLst>
              <a:ext uri="{FF2B5EF4-FFF2-40B4-BE49-F238E27FC236}">
                <a16:creationId xmlns:a16="http://schemas.microsoft.com/office/drawing/2014/main" id="{6F02F20F-390F-459B-AC2E-AD9197299322}"/>
              </a:ext>
            </a:extLst>
          </p:cNvPr>
          <p:cNvSpPr txBox="1"/>
          <p:nvPr/>
        </p:nvSpPr>
        <p:spPr>
          <a:xfrm>
            <a:off x="6383228" y="5129757"/>
            <a:ext cx="800219" cy="369332"/>
          </a:xfrm>
          <a:prstGeom prst="rect">
            <a:avLst/>
          </a:prstGeom>
          <a:noFill/>
        </p:spPr>
        <p:txBody>
          <a:bodyPr wrap="none" rtlCol="0">
            <a:spAutoFit/>
          </a:bodyPr>
          <a:lstStyle/>
          <a:p>
            <a:r>
              <a:rPr lang="en-US" dirty="0"/>
              <a:t>dACC</a:t>
            </a:r>
          </a:p>
        </p:txBody>
      </p:sp>
      <p:sp>
        <p:nvSpPr>
          <p:cNvPr id="15" name="TextBox 14">
            <a:extLst>
              <a:ext uri="{FF2B5EF4-FFF2-40B4-BE49-F238E27FC236}">
                <a16:creationId xmlns:a16="http://schemas.microsoft.com/office/drawing/2014/main" id="{425EDA0A-53F1-4473-B492-0D6C53C4AF44}"/>
              </a:ext>
            </a:extLst>
          </p:cNvPr>
          <p:cNvSpPr txBox="1"/>
          <p:nvPr/>
        </p:nvSpPr>
        <p:spPr>
          <a:xfrm>
            <a:off x="7946249" y="5129757"/>
            <a:ext cx="954107" cy="369332"/>
          </a:xfrm>
          <a:prstGeom prst="rect">
            <a:avLst/>
          </a:prstGeom>
          <a:noFill/>
        </p:spPr>
        <p:txBody>
          <a:bodyPr wrap="none" rtlCol="0">
            <a:spAutoFit/>
          </a:bodyPr>
          <a:lstStyle/>
          <a:p>
            <a:r>
              <a:rPr lang="en-US" dirty="0"/>
              <a:t>vmPFC</a:t>
            </a:r>
          </a:p>
        </p:txBody>
      </p:sp>
      <p:sp>
        <p:nvSpPr>
          <p:cNvPr id="16" name="TextBox 15">
            <a:extLst>
              <a:ext uri="{FF2B5EF4-FFF2-40B4-BE49-F238E27FC236}">
                <a16:creationId xmlns:a16="http://schemas.microsoft.com/office/drawing/2014/main" id="{F9AA5977-9C44-40ED-A253-89A4357CB0A5}"/>
              </a:ext>
            </a:extLst>
          </p:cNvPr>
          <p:cNvSpPr txBox="1"/>
          <p:nvPr/>
        </p:nvSpPr>
        <p:spPr>
          <a:xfrm>
            <a:off x="2350604" y="5839239"/>
            <a:ext cx="6261653" cy="646331"/>
          </a:xfrm>
          <a:prstGeom prst="rect">
            <a:avLst/>
          </a:prstGeom>
          <a:noFill/>
        </p:spPr>
        <p:txBody>
          <a:bodyPr wrap="square" rtlCol="0">
            <a:spAutoFit/>
          </a:bodyPr>
          <a:lstStyle/>
          <a:p>
            <a:r>
              <a:rPr lang="en-US" dirty="0"/>
              <a:t>Main effect of ROI: </a:t>
            </a:r>
            <a:r>
              <a:rPr lang="en-US" i="1" dirty="0"/>
              <a:t>F(1,46) </a:t>
            </a:r>
            <a:r>
              <a:rPr lang="en-US" dirty="0"/>
              <a:t>= 16.86, p&lt;.001</a:t>
            </a:r>
          </a:p>
          <a:p>
            <a:r>
              <a:rPr lang="en-US" dirty="0"/>
              <a:t>No effect of US: </a:t>
            </a:r>
            <a:r>
              <a:rPr lang="en-US" i="1" dirty="0"/>
              <a:t>F(1,46) </a:t>
            </a:r>
            <a:r>
              <a:rPr lang="en-US" dirty="0"/>
              <a:t>= 3.67, p=0.061</a:t>
            </a:r>
          </a:p>
        </p:txBody>
      </p:sp>
      <p:sp>
        <p:nvSpPr>
          <p:cNvPr id="17" name="Rectangle 16">
            <a:extLst>
              <a:ext uri="{FF2B5EF4-FFF2-40B4-BE49-F238E27FC236}">
                <a16:creationId xmlns:a16="http://schemas.microsoft.com/office/drawing/2014/main" id="{C6F52F6F-547D-4BF3-A107-58407BA6C329}"/>
              </a:ext>
            </a:extLst>
          </p:cNvPr>
          <p:cNvSpPr/>
          <p:nvPr/>
        </p:nvSpPr>
        <p:spPr>
          <a:xfrm>
            <a:off x="2486008" y="2393329"/>
            <a:ext cx="2995422" cy="237518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02EB3D7-8F95-4F78-BD0C-C2B7FEDB800A}"/>
              </a:ext>
            </a:extLst>
          </p:cNvPr>
          <p:cNvSpPr/>
          <p:nvPr/>
        </p:nvSpPr>
        <p:spPr>
          <a:xfrm>
            <a:off x="6096000" y="2433278"/>
            <a:ext cx="2995422" cy="237518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997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8410-75C5-471A-906B-BFACE76CBB98}"/>
              </a:ext>
            </a:extLst>
          </p:cNvPr>
          <p:cNvSpPr>
            <a:spLocks noGrp="1"/>
          </p:cNvSpPr>
          <p:nvPr>
            <p:ph type="title"/>
          </p:nvPr>
        </p:nvSpPr>
        <p:spPr/>
        <p:txBody>
          <a:bodyPr/>
          <a:lstStyle/>
          <a:p>
            <a:r>
              <a:rPr lang="en-US" dirty="0"/>
              <a:t>Wider look at PFC</a:t>
            </a:r>
          </a:p>
        </p:txBody>
      </p:sp>
      <p:sp>
        <p:nvSpPr>
          <p:cNvPr id="3" name="Content Placeholder 2">
            <a:extLst>
              <a:ext uri="{FF2B5EF4-FFF2-40B4-BE49-F238E27FC236}">
                <a16:creationId xmlns:a16="http://schemas.microsoft.com/office/drawing/2014/main" id="{85D9CE5D-A297-437A-B7D6-5F50193A156B}"/>
              </a:ext>
            </a:extLst>
          </p:cNvPr>
          <p:cNvSpPr>
            <a:spLocks noGrp="1"/>
          </p:cNvSpPr>
          <p:nvPr>
            <p:ph idx="1"/>
          </p:nvPr>
        </p:nvSpPr>
        <p:spPr>
          <a:xfrm>
            <a:off x="838200" y="1825625"/>
            <a:ext cx="10515600" cy="4331666"/>
          </a:xfrm>
        </p:spPr>
        <p:txBody>
          <a:bodyPr/>
          <a:lstStyle/>
          <a:p>
            <a:r>
              <a:rPr lang="en-US" dirty="0" err="1"/>
              <a:t>Brainnetome</a:t>
            </a:r>
            <a:r>
              <a:rPr lang="en-US" dirty="0"/>
              <a:t> atlas – fine grained parcellation of cortex</a:t>
            </a:r>
          </a:p>
          <a:p>
            <a:r>
              <a:rPr lang="en-US" dirty="0"/>
              <a:t>11 bilateral ROIs from frontal &amp; limbic lobes, along the midline</a:t>
            </a:r>
          </a:p>
        </p:txBody>
      </p:sp>
      <p:pic>
        <p:nvPicPr>
          <p:cNvPr id="5" name="Picture 4" descr="A picture containing wheel&#10;&#10;Description automatically generated">
            <a:extLst>
              <a:ext uri="{FF2B5EF4-FFF2-40B4-BE49-F238E27FC236}">
                <a16:creationId xmlns:a16="http://schemas.microsoft.com/office/drawing/2014/main" id="{4B2E3513-3AEE-464A-8A50-8D1673732E2C}"/>
              </a:ext>
            </a:extLst>
          </p:cNvPr>
          <p:cNvPicPr>
            <a:picLocks noChangeAspect="1"/>
          </p:cNvPicPr>
          <p:nvPr/>
        </p:nvPicPr>
        <p:blipFill rotWithShape="1">
          <a:blip r:embed="rId2"/>
          <a:srcRect l="27880" r="26508"/>
          <a:stretch/>
        </p:blipFill>
        <p:spPr>
          <a:xfrm>
            <a:off x="6589509" y="3200402"/>
            <a:ext cx="3389378" cy="2904532"/>
          </a:xfrm>
          <a:prstGeom prst="rect">
            <a:avLst/>
          </a:prstGeom>
        </p:spPr>
      </p:pic>
      <p:pic>
        <p:nvPicPr>
          <p:cNvPr id="7" name="Picture 6" descr="A close up of a logo&#10;&#10;Description automatically generated">
            <a:extLst>
              <a:ext uri="{FF2B5EF4-FFF2-40B4-BE49-F238E27FC236}">
                <a16:creationId xmlns:a16="http://schemas.microsoft.com/office/drawing/2014/main" id="{9AEC4887-D448-422B-B693-93B619A872E0}"/>
              </a:ext>
            </a:extLst>
          </p:cNvPr>
          <p:cNvPicPr>
            <a:picLocks noChangeAspect="1"/>
          </p:cNvPicPr>
          <p:nvPr/>
        </p:nvPicPr>
        <p:blipFill rotWithShape="1">
          <a:blip r:embed="rId3"/>
          <a:srcRect l="26495" r="27079"/>
          <a:stretch/>
        </p:blipFill>
        <p:spPr>
          <a:xfrm>
            <a:off x="1465239" y="3217386"/>
            <a:ext cx="3429783" cy="2887548"/>
          </a:xfrm>
          <a:prstGeom prst="rect">
            <a:avLst/>
          </a:prstGeom>
        </p:spPr>
      </p:pic>
      <p:sp>
        <p:nvSpPr>
          <p:cNvPr id="9" name="TextBox 8">
            <a:extLst>
              <a:ext uri="{FF2B5EF4-FFF2-40B4-BE49-F238E27FC236}">
                <a16:creationId xmlns:a16="http://schemas.microsoft.com/office/drawing/2014/main" id="{284A5AE6-2313-45EF-816A-C713211DB0B5}"/>
              </a:ext>
            </a:extLst>
          </p:cNvPr>
          <p:cNvSpPr txBox="1"/>
          <p:nvPr/>
        </p:nvSpPr>
        <p:spPr>
          <a:xfrm>
            <a:off x="2961861" y="6170668"/>
            <a:ext cx="815009" cy="369332"/>
          </a:xfrm>
          <a:prstGeom prst="rect">
            <a:avLst/>
          </a:prstGeom>
          <a:noFill/>
        </p:spPr>
        <p:txBody>
          <a:bodyPr wrap="square" rtlCol="0">
            <a:spAutoFit/>
          </a:bodyPr>
          <a:lstStyle/>
          <a:p>
            <a:r>
              <a:rPr lang="en-US" dirty="0"/>
              <a:t>x = 3</a:t>
            </a:r>
          </a:p>
        </p:txBody>
      </p:sp>
    </p:spTree>
    <p:extLst>
      <p:ext uri="{BB962C8B-B14F-4D97-AF65-F5344CB8AC3E}">
        <p14:creationId xmlns:p14="http://schemas.microsoft.com/office/powerpoint/2010/main" val="303874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31D3-DEBF-4EF0-9BA1-DC0444CFFAB4}"/>
              </a:ext>
            </a:extLst>
          </p:cNvPr>
          <p:cNvSpPr>
            <a:spLocks noGrp="1"/>
          </p:cNvSpPr>
          <p:nvPr>
            <p:ph type="title"/>
          </p:nvPr>
        </p:nvSpPr>
        <p:spPr/>
        <p:txBody>
          <a:bodyPr/>
          <a:lstStyle/>
          <a:p>
            <a:r>
              <a:rPr lang="en-US" dirty="0"/>
              <a:t>Wider look at PFC</a:t>
            </a:r>
          </a:p>
        </p:txBody>
      </p:sp>
      <p:pic>
        <p:nvPicPr>
          <p:cNvPr id="5" name="Picture 4" descr="A picture containing clock, black&#10;&#10;Description automatically generated">
            <a:extLst>
              <a:ext uri="{FF2B5EF4-FFF2-40B4-BE49-F238E27FC236}">
                <a16:creationId xmlns:a16="http://schemas.microsoft.com/office/drawing/2014/main" id="{1A608431-F275-4442-9232-356CEDFA7F0D}"/>
              </a:ext>
            </a:extLst>
          </p:cNvPr>
          <p:cNvPicPr>
            <a:picLocks noChangeAspect="1"/>
          </p:cNvPicPr>
          <p:nvPr/>
        </p:nvPicPr>
        <p:blipFill rotWithShape="1">
          <a:blip r:embed="rId2"/>
          <a:srcRect l="47408" r="26820"/>
          <a:stretch/>
        </p:blipFill>
        <p:spPr>
          <a:xfrm>
            <a:off x="2062368" y="2914827"/>
            <a:ext cx="1434553" cy="2175724"/>
          </a:xfrm>
          <a:prstGeom prst="rect">
            <a:avLst/>
          </a:prstGeom>
        </p:spPr>
      </p:pic>
      <p:pic>
        <p:nvPicPr>
          <p:cNvPr id="7" name="Picture 6" descr="A picture containing wheel, clock&#10;&#10;Description automatically generated">
            <a:extLst>
              <a:ext uri="{FF2B5EF4-FFF2-40B4-BE49-F238E27FC236}">
                <a16:creationId xmlns:a16="http://schemas.microsoft.com/office/drawing/2014/main" id="{6F33FDFA-1EF6-4236-88A9-69C1A67A8DA1}"/>
              </a:ext>
            </a:extLst>
          </p:cNvPr>
          <p:cNvPicPr>
            <a:picLocks noChangeAspect="1"/>
          </p:cNvPicPr>
          <p:nvPr/>
        </p:nvPicPr>
        <p:blipFill rotWithShape="1">
          <a:blip r:embed="rId3"/>
          <a:srcRect l="47408" r="26820"/>
          <a:stretch/>
        </p:blipFill>
        <p:spPr>
          <a:xfrm>
            <a:off x="541687" y="2914826"/>
            <a:ext cx="1434553" cy="2175725"/>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7433B46C-8CE2-4D05-AA45-7868F2813811}"/>
              </a:ext>
            </a:extLst>
          </p:cNvPr>
          <p:cNvPicPr>
            <a:picLocks noChangeAspect="1"/>
          </p:cNvPicPr>
          <p:nvPr/>
        </p:nvPicPr>
        <p:blipFill rotWithShape="1">
          <a:blip r:embed="rId4"/>
          <a:srcRect l="47408" r="26820"/>
          <a:stretch/>
        </p:blipFill>
        <p:spPr>
          <a:xfrm>
            <a:off x="6624410" y="2910112"/>
            <a:ext cx="1434555" cy="2175725"/>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3EBA5760-CE12-4434-B054-F7D68FAAACF3}"/>
              </a:ext>
            </a:extLst>
          </p:cNvPr>
          <p:cNvPicPr>
            <a:picLocks noChangeAspect="1"/>
          </p:cNvPicPr>
          <p:nvPr/>
        </p:nvPicPr>
        <p:blipFill rotWithShape="1">
          <a:blip r:embed="rId5"/>
          <a:srcRect l="47408" r="26820"/>
          <a:stretch/>
        </p:blipFill>
        <p:spPr>
          <a:xfrm>
            <a:off x="3583049" y="2914826"/>
            <a:ext cx="1434552" cy="2175724"/>
          </a:xfrm>
          <a:prstGeom prst="rect">
            <a:avLst/>
          </a:prstGeom>
        </p:spPr>
      </p:pic>
      <p:pic>
        <p:nvPicPr>
          <p:cNvPr id="13" name="Picture 12" descr="A picture containing black, sitting, white, clock&#10;&#10;Description automatically generated">
            <a:extLst>
              <a:ext uri="{FF2B5EF4-FFF2-40B4-BE49-F238E27FC236}">
                <a16:creationId xmlns:a16="http://schemas.microsoft.com/office/drawing/2014/main" id="{D6DCFD17-6293-42BF-8260-49E197318830}"/>
              </a:ext>
            </a:extLst>
          </p:cNvPr>
          <p:cNvPicPr>
            <a:picLocks noChangeAspect="1"/>
          </p:cNvPicPr>
          <p:nvPr/>
        </p:nvPicPr>
        <p:blipFill rotWithShape="1">
          <a:blip r:embed="rId6"/>
          <a:srcRect l="48711" r="25507"/>
          <a:stretch/>
        </p:blipFill>
        <p:spPr>
          <a:xfrm>
            <a:off x="8145090" y="2910112"/>
            <a:ext cx="1434555" cy="2170647"/>
          </a:xfrm>
          <a:prstGeom prst="rect">
            <a:avLst/>
          </a:prstGeom>
        </p:spPr>
      </p:pic>
      <p:pic>
        <p:nvPicPr>
          <p:cNvPr id="14" name="Picture 13" descr="A picture containing black, sitting, white, clock&#10;&#10;Description automatically generated">
            <a:extLst>
              <a:ext uri="{FF2B5EF4-FFF2-40B4-BE49-F238E27FC236}">
                <a16:creationId xmlns:a16="http://schemas.microsoft.com/office/drawing/2014/main" id="{8D90EDD2-CCAC-49A6-B426-7FC3335142E4}"/>
              </a:ext>
            </a:extLst>
          </p:cNvPr>
          <p:cNvPicPr>
            <a:picLocks noChangeAspect="1"/>
          </p:cNvPicPr>
          <p:nvPr/>
        </p:nvPicPr>
        <p:blipFill rotWithShape="1">
          <a:blip r:embed="rId6"/>
          <a:srcRect l="48711" r="25507"/>
          <a:stretch/>
        </p:blipFill>
        <p:spPr>
          <a:xfrm>
            <a:off x="9665771" y="2914826"/>
            <a:ext cx="1434555" cy="2170647"/>
          </a:xfrm>
          <a:prstGeom prst="rect">
            <a:avLst/>
          </a:prstGeom>
        </p:spPr>
      </p:pic>
      <p:sp>
        <p:nvSpPr>
          <p:cNvPr id="15" name="TextBox 14">
            <a:extLst>
              <a:ext uri="{FF2B5EF4-FFF2-40B4-BE49-F238E27FC236}">
                <a16:creationId xmlns:a16="http://schemas.microsoft.com/office/drawing/2014/main" id="{0F9CE50C-D4C7-4189-8FE8-3946FE015C85}"/>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16" name="TextBox 15">
            <a:extLst>
              <a:ext uri="{FF2B5EF4-FFF2-40B4-BE49-F238E27FC236}">
                <a16:creationId xmlns:a16="http://schemas.microsoft.com/office/drawing/2014/main" id="{6EDEA9B4-580B-4D97-BDA0-FC8F933D0FDF}"/>
              </a:ext>
            </a:extLst>
          </p:cNvPr>
          <p:cNvSpPr txBox="1"/>
          <p:nvPr/>
        </p:nvSpPr>
        <p:spPr>
          <a:xfrm>
            <a:off x="59634" y="6094316"/>
            <a:ext cx="7668039" cy="646331"/>
          </a:xfrm>
          <a:prstGeom prst="rect">
            <a:avLst/>
          </a:prstGeom>
          <a:noFill/>
        </p:spPr>
        <p:txBody>
          <a:bodyPr wrap="square" rtlCol="0">
            <a:spAutoFit/>
          </a:bodyPr>
          <a:lstStyle/>
          <a:p>
            <a:r>
              <a:rPr lang="en-US" dirty="0"/>
              <a:t>Each image threshold at p&lt;.05 FDR corrected</a:t>
            </a:r>
          </a:p>
          <a:p>
            <a:r>
              <a:rPr lang="en-US" dirty="0"/>
              <a:t>Lighter color corresponds to higher t-value (one-sided against 0)</a:t>
            </a:r>
          </a:p>
        </p:txBody>
      </p:sp>
      <p:sp>
        <p:nvSpPr>
          <p:cNvPr id="17" name="TextBox 16">
            <a:extLst>
              <a:ext uri="{FF2B5EF4-FFF2-40B4-BE49-F238E27FC236}">
                <a16:creationId xmlns:a16="http://schemas.microsoft.com/office/drawing/2014/main" id="{28FED891-24A2-4F0A-BC2F-1E15EED1BF40}"/>
              </a:ext>
            </a:extLst>
          </p:cNvPr>
          <p:cNvSpPr txBox="1"/>
          <p:nvPr/>
        </p:nvSpPr>
        <p:spPr>
          <a:xfrm>
            <a:off x="733018" y="5282299"/>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8" name="TextBox 17">
            <a:extLst>
              <a:ext uri="{FF2B5EF4-FFF2-40B4-BE49-F238E27FC236}">
                <a16:creationId xmlns:a16="http://schemas.microsoft.com/office/drawing/2014/main" id="{B8614A6C-B674-4583-96CE-A47F896266E0}"/>
              </a:ext>
            </a:extLst>
          </p:cNvPr>
          <p:cNvSpPr txBox="1"/>
          <p:nvPr/>
        </p:nvSpPr>
        <p:spPr>
          <a:xfrm>
            <a:off x="2499890" y="5284123"/>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9" name="TextBox 18">
            <a:extLst>
              <a:ext uri="{FF2B5EF4-FFF2-40B4-BE49-F238E27FC236}">
                <a16:creationId xmlns:a16="http://schemas.microsoft.com/office/drawing/2014/main" id="{BD78C926-11A3-4CA1-AE4F-2E4BF71BCCD1}"/>
              </a:ext>
            </a:extLst>
          </p:cNvPr>
          <p:cNvSpPr txBox="1"/>
          <p:nvPr/>
        </p:nvSpPr>
        <p:spPr>
          <a:xfrm>
            <a:off x="3045033" y="5592898"/>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0" name="TextBox 19">
            <a:extLst>
              <a:ext uri="{FF2B5EF4-FFF2-40B4-BE49-F238E27FC236}">
                <a16:creationId xmlns:a16="http://schemas.microsoft.com/office/drawing/2014/main" id="{36D1359C-F3D4-4A01-80EC-6E12AE70CE80}"/>
              </a:ext>
            </a:extLst>
          </p:cNvPr>
          <p:cNvSpPr txBox="1"/>
          <p:nvPr/>
        </p:nvSpPr>
        <p:spPr>
          <a:xfrm>
            <a:off x="3921788" y="5282298"/>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1" name="TextBox 20">
            <a:extLst>
              <a:ext uri="{FF2B5EF4-FFF2-40B4-BE49-F238E27FC236}">
                <a16:creationId xmlns:a16="http://schemas.microsoft.com/office/drawing/2014/main" id="{B9FFBE21-FA7D-4EEA-91C3-F48F3F5BBF5D}"/>
              </a:ext>
            </a:extLst>
          </p:cNvPr>
          <p:cNvSpPr txBox="1"/>
          <p:nvPr/>
        </p:nvSpPr>
        <p:spPr>
          <a:xfrm>
            <a:off x="6833988" y="5269961"/>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22" name="TextBox 21">
            <a:extLst>
              <a:ext uri="{FF2B5EF4-FFF2-40B4-BE49-F238E27FC236}">
                <a16:creationId xmlns:a16="http://schemas.microsoft.com/office/drawing/2014/main" id="{17C7096F-2E5E-4D63-ABE1-8E82B9202C53}"/>
              </a:ext>
            </a:extLst>
          </p:cNvPr>
          <p:cNvSpPr txBox="1"/>
          <p:nvPr/>
        </p:nvSpPr>
        <p:spPr>
          <a:xfrm>
            <a:off x="8600860" y="5271785"/>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23" name="TextBox 22">
            <a:extLst>
              <a:ext uri="{FF2B5EF4-FFF2-40B4-BE49-F238E27FC236}">
                <a16:creationId xmlns:a16="http://schemas.microsoft.com/office/drawing/2014/main" id="{51B05590-29B6-4383-BA65-F777936A27A1}"/>
              </a:ext>
            </a:extLst>
          </p:cNvPr>
          <p:cNvSpPr txBox="1"/>
          <p:nvPr/>
        </p:nvSpPr>
        <p:spPr>
          <a:xfrm>
            <a:off x="9146003" y="5580560"/>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4" name="TextBox 23">
            <a:extLst>
              <a:ext uri="{FF2B5EF4-FFF2-40B4-BE49-F238E27FC236}">
                <a16:creationId xmlns:a16="http://schemas.microsoft.com/office/drawing/2014/main" id="{87BF1F80-DE52-4262-BADB-F73B8400A198}"/>
              </a:ext>
            </a:extLst>
          </p:cNvPr>
          <p:cNvSpPr txBox="1"/>
          <p:nvPr/>
        </p:nvSpPr>
        <p:spPr>
          <a:xfrm>
            <a:off x="10022758" y="5269960"/>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5" name="TextBox 24">
            <a:extLst>
              <a:ext uri="{FF2B5EF4-FFF2-40B4-BE49-F238E27FC236}">
                <a16:creationId xmlns:a16="http://schemas.microsoft.com/office/drawing/2014/main" id="{97774D59-1A3D-4D52-ADB6-16039D9F4D68}"/>
              </a:ext>
            </a:extLst>
          </p:cNvPr>
          <p:cNvSpPr txBox="1"/>
          <p:nvPr/>
        </p:nvSpPr>
        <p:spPr>
          <a:xfrm>
            <a:off x="8359665" y="1898247"/>
            <a:ext cx="1005403" cy="461665"/>
          </a:xfrm>
          <a:prstGeom prst="rect">
            <a:avLst/>
          </a:prstGeom>
          <a:noFill/>
        </p:spPr>
        <p:txBody>
          <a:bodyPr wrap="none" rtlCol="0">
            <a:spAutoFit/>
          </a:bodyPr>
          <a:lstStyle/>
          <a:p>
            <a:r>
              <a:rPr lang="en-US" sz="2400" dirty="0"/>
              <a:t>PTSD</a:t>
            </a:r>
          </a:p>
        </p:txBody>
      </p:sp>
      <p:sp>
        <p:nvSpPr>
          <p:cNvPr id="26" name="TextBox 25">
            <a:extLst>
              <a:ext uri="{FF2B5EF4-FFF2-40B4-BE49-F238E27FC236}">
                <a16:creationId xmlns:a16="http://schemas.microsoft.com/office/drawing/2014/main" id="{D6BF30F7-65B9-4285-87CD-BA1F4032EC22}"/>
              </a:ext>
            </a:extLst>
          </p:cNvPr>
          <p:cNvSpPr txBox="1"/>
          <p:nvPr/>
        </p:nvSpPr>
        <p:spPr>
          <a:xfrm>
            <a:off x="2276942" y="1985016"/>
            <a:ext cx="1229824" cy="461665"/>
          </a:xfrm>
          <a:prstGeom prst="rect">
            <a:avLst/>
          </a:prstGeom>
          <a:noFill/>
        </p:spPr>
        <p:txBody>
          <a:bodyPr wrap="none" rtlCol="0">
            <a:spAutoFit/>
          </a:bodyPr>
          <a:lstStyle/>
          <a:p>
            <a:r>
              <a:rPr lang="en-US" sz="2400" dirty="0"/>
              <a:t>Healthy</a:t>
            </a:r>
          </a:p>
        </p:txBody>
      </p:sp>
      <p:sp>
        <p:nvSpPr>
          <p:cNvPr id="27" name="TextBox 26">
            <a:extLst>
              <a:ext uri="{FF2B5EF4-FFF2-40B4-BE49-F238E27FC236}">
                <a16:creationId xmlns:a16="http://schemas.microsoft.com/office/drawing/2014/main" id="{69A5F90F-04BE-4679-91E6-AAEF61B78C20}"/>
              </a:ext>
            </a:extLst>
          </p:cNvPr>
          <p:cNvSpPr txBox="1"/>
          <p:nvPr/>
        </p:nvSpPr>
        <p:spPr>
          <a:xfrm>
            <a:off x="541687" y="2549716"/>
            <a:ext cx="815009" cy="369332"/>
          </a:xfrm>
          <a:prstGeom prst="rect">
            <a:avLst/>
          </a:prstGeom>
          <a:noFill/>
        </p:spPr>
        <p:txBody>
          <a:bodyPr wrap="square" rtlCol="0">
            <a:spAutoFit/>
          </a:bodyPr>
          <a:lstStyle/>
          <a:p>
            <a:r>
              <a:rPr lang="en-US" dirty="0"/>
              <a:t>x = 3</a:t>
            </a:r>
          </a:p>
        </p:txBody>
      </p:sp>
    </p:spTree>
    <p:extLst>
      <p:ext uri="{BB962C8B-B14F-4D97-AF65-F5344CB8AC3E}">
        <p14:creationId xmlns:p14="http://schemas.microsoft.com/office/powerpoint/2010/main" val="198164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270-8B99-4651-B9F6-17FA7862A2B0}"/>
              </a:ext>
            </a:extLst>
          </p:cNvPr>
          <p:cNvSpPr>
            <a:spLocks noGrp="1"/>
          </p:cNvSpPr>
          <p:nvPr>
            <p:ph type="title"/>
          </p:nvPr>
        </p:nvSpPr>
        <p:spPr/>
        <p:txBody>
          <a:bodyPr/>
          <a:lstStyle/>
          <a:p>
            <a:r>
              <a:rPr lang="en-US" dirty="0"/>
              <a:t>Interim Summary – neural reinstatement</a:t>
            </a:r>
          </a:p>
        </p:txBody>
      </p:sp>
      <p:sp>
        <p:nvSpPr>
          <p:cNvPr id="3" name="Content Placeholder 2">
            <a:extLst>
              <a:ext uri="{FF2B5EF4-FFF2-40B4-BE49-F238E27FC236}">
                <a16:creationId xmlns:a16="http://schemas.microsoft.com/office/drawing/2014/main" id="{7A83EF5A-D767-439A-99AA-D76D848D8E89}"/>
              </a:ext>
            </a:extLst>
          </p:cNvPr>
          <p:cNvSpPr>
            <a:spLocks noGrp="1"/>
          </p:cNvSpPr>
          <p:nvPr>
            <p:ph idx="1"/>
          </p:nvPr>
        </p:nvSpPr>
        <p:spPr>
          <a:xfrm>
            <a:off x="838200" y="1507571"/>
            <a:ext cx="10515600" cy="5151645"/>
          </a:xfrm>
        </p:spPr>
        <p:txBody>
          <a:bodyPr/>
          <a:lstStyle/>
          <a:p>
            <a:pPr marL="0" indent="0">
              <a:buNone/>
            </a:pPr>
            <a:r>
              <a:rPr lang="en-US" dirty="0"/>
              <a:t>Dissociable reinstatement in PFC of </a:t>
            </a:r>
          </a:p>
          <a:p>
            <a:pPr marL="0" indent="0">
              <a:buNone/>
            </a:pPr>
            <a:r>
              <a:rPr lang="en-US" dirty="0"/>
              <a:t>emotional memories in healthy adults</a:t>
            </a:r>
          </a:p>
          <a:p>
            <a:pPr marL="0" indent="0">
              <a:buNone/>
            </a:pPr>
            <a:endParaRPr lang="en-US" dirty="0"/>
          </a:p>
          <a:p>
            <a:pPr marL="0" indent="0">
              <a:buNone/>
            </a:pPr>
            <a:endParaRPr lang="en-US" dirty="0"/>
          </a:p>
          <a:p>
            <a:pPr marL="0" indent="0">
              <a:buNone/>
            </a:pPr>
            <a:r>
              <a:rPr lang="en-US" dirty="0"/>
              <a:t>Individuals with PTSD misallocate </a:t>
            </a:r>
          </a:p>
          <a:p>
            <a:pPr marL="0" indent="0">
              <a:buNone/>
            </a:pPr>
            <a:r>
              <a:rPr lang="en-US" dirty="0"/>
              <a:t>early extinction memories to dACC</a:t>
            </a:r>
          </a:p>
          <a:p>
            <a:pPr marL="0" indent="0">
              <a:buNone/>
            </a:pPr>
            <a:r>
              <a:rPr lang="en-US" dirty="0"/>
              <a:t>(a priori ROI)</a:t>
            </a:r>
          </a:p>
        </p:txBody>
      </p:sp>
      <p:grpSp>
        <p:nvGrpSpPr>
          <p:cNvPr id="10" name="Group 9">
            <a:extLst>
              <a:ext uri="{FF2B5EF4-FFF2-40B4-BE49-F238E27FC236}">
                <a16:creationId xmlns:a16="http://schemas.microsoft.com/office/drawing/2014/main" id="{31C636CD-7706-46F0-BAF1-E0B53BB24953}"/>
              </a:ext>
            </a:extLst>
          </p:cNvPr>
          <p:cNvGrpSpPr/>
          <p:nvPr/>
        </p:nvGrpSpPr>
        <p:grpSpPr>
          <a:xfrm>
            <a:off x="8060523" y="1442916"/>
            <a:ext cx="1322325" cy="3061303"/>
            <a:chOff x="7792167" y="1056134"/>
            <a:chExt cx="1322325" cy="3061303"/>
          </a:xfrm>
        </p:grpSpPr>
        <p:grpSp>
          <p:nvGrpSpPr>
            <p:cNvPr id="7" name="Group 6">
              <a:extLst>
                <a:ext uri="{FF2B5EF4-FFF2-40B4-BE49-F238E27FC236}">
                  <a16:creationId xmlns:a16="http://schemas.microsoft.com/office/drawing/2014/main" id="{70B8F911-35EB-4066-B193-0F9C9F947BC6}"/>
                </a:ext>
              </a:extLst>
            </p:cNvPr>
            <p:cNvGrpSpPr/>
            <p:nvPr/>
          </p:nvGrpSpPr>
          <p:grpSpPr>
            <a:xfrm>
              <a:off x="7792167" y="1120789"/>
              <a:ext cx="1322325" cy="2996648"/>
              <a:chOff x="685689" y="2009792"/>
              <a:chExt cx="1830027" cy="4147201"/>
            </a:xfrm>
          </p:grpSpPr>
          <p:pic>
            <p:nvPicPr>
              <p:cNvPr id="4" name="Picture 3">
                <a:extLst>
                  <a:ext uri="{FF2B5EF4-FFF2-40B4-BE49-F238E27FC236}">
                    <a16:creationId xmlns:a16="http://schemas.microsoft.com/office/drawing/2014/main" id="{A928A0B1-16B4-4D13-8B13-91265D972E2D}"/>
                  </a:ext>
                </a:extLst>
              </p:cNvPr>
              <p:cNvPicPr>
                <a:picLocks noChangeAspect="1"/>
              </p:cNvPicPr>
              <p:nvPr/>
            </p:nvPicPr>
            <p:blipFill rotWithShape="1">
              <a:blip r:embed="rId2"/>
              <a:srcRect l="23932" r="67500"/>
              <a:stretch/>
            </p:blipFill>
            <p:spPr>
              <a:xfrm>
                <a:off x="1631132" y="2009792"/>
                <a:ext cx="472110" cy="4147201"/>
              </a:xfrm>
              <a:prstGeom prst="rect">
                <a:avLst/>
              </a:prstGeom>
            </p:spPr>
          </p:pic>
          <p:pic>
            <p:nvPicPr>
              <p:cNvPr id="5" name="Picture 4">
                <a:extLst>
                  <a:ext uri="{FF2B5EF4-FFF2-40B4-BE49-F238E27FC236}">
                    <a16:creationId xmlns:a16="http://schemas.microsoft.com/office/drawing/2014/main" id="{C4AEBD6D-E247-4B23-A6DB-3EFD14192402}"/>
                  </a:ext>
                </a:extLst>
              </p:cNvPr>
              <p:cNvPicPr>
                <a:picLocks noChangeAspect="1"/>
              </p:cNvPicPr>
              <p:nvPr/>
            </p:nvPicPr>
            <p:blipFill rotWithShape="1">
              <a:blip r:embed="rId2"/>
              <a:srcRect l="80690" r="11824"/>
              <a:stretch/>
            </p:blipFill>
            <p:spPr>
              <a:xfrm>
                <a:off x="2103242" y="2009792"/>
                <a:ext cx="412474" cy="4147201"/>
              </a:xfrm>
              <a:prstGeom prst="rect">
                <a:avLst/>
              </a:prstGeom>
            </p:spPr>
          </p:pic>
          <p:pic>
            <p:nvPicPr>
              <p:cNvPr id="6" name="Picture 5">
                <a:extLst>
                  <a:ext uri="{FF2B5EF4-FFF2-40B4-BE49-F238E27FC236}">
                    <a16:creationId xmlns:a16="http://schemas.microsoft.com/office/drawing/2014/main" id="{6D53618C-ED1A-4E05-B1F2-7394FFA55BF0}"/>
                  </a:ext>
                </a:extLst>
              </p:cNvPr>
              <p:cNvPicPr>
                <a:picLocks noChangeAspect="1"/>
              </p:cNvPicPr>
              <p:nvPr/>
            </p:nvPicPr>
            <p:blipFill rotWithShape="1">
              <a:blip r:embed="rId2"/>
              <a:srcRect r="84125"/>
              <a:stretch/>
            </p:blipFill>
            <p:spPr>
              <a:xfrm>
                <a:off x="685689" y="2009792"/>
                <a:ext cx="874755" cy="4147201"/>
              </a:xfrm>
              <a:prstGeom prst="rect">
                <a:avLst/>
              </a:prstGeom>
            </p:spPr>
          </p:pic>
        </p:grpSp>
        <p:cxnSp>
          <p:nvCxnSpPr>
            <p:cNvPr id="9" name="Straight Connector 8">
              <a:extLst>
                <a:ext uri="{FF2B5EF4-FFF2-40B4-BE49-F238E27FC236}">
                  <a16:creationId xmlns:a16="http://schemas.microsoft.com/office/drawing/2014/main" id="{8CE1F41D-7E66-48FC-84F6-710FA47EE8C9}"/>
                </a:ext>
              </a:extLst>
            </p:cNvPr>
            <p:cNvCxnSpPr>
              <a:cxnSpLocks/>
            </p:cNvCxnSpPr>
            <p:nvPr/>
          </p:nvCxnSpPr>
          <p:spPr>
            <a:xfrm>
              <a:off x="8798472" y="1056134"/>
              <a:ext cx="8038" cy="2755523"/>
            </a:xfrm>
            <a:prstGeom prst="line">
              <a:avLst/>
            </a:prstGeom>
            <a:ln w="12700">
              <a:prstDash val="sysDash"/>
            </a:ln>
          </p:spPr>
          <p:style>
            <a:lnRef idx="1">
              <a:schemeClr val="dk1"/>
            </a:lnRef>
            <a:fillRef idx="0">
              <a:schemeClr val="dk1"/>
            </a:fillRef>
            <a:effectRef idx="0">
              <a:schemeClr val="dk1"/>
            </a:effectRef>
            <a:fontRef idx="minor">
              <a:schemeClr val="tx1"/>
            </a:fontRef>
          </p:style>
        </p:cxnSp>
      </p:grpSp>
      <p:sp>
        <p:nvSpPr>
          <p:cNvPr id="11" name="TextBox 10">
            <a:extLst>
              <a:ext uri="{FF2B5EF4-FFF2-40B4-BE49-F238E27FC236}">
                <a16:creationId xmlns:a16="http://schemas.microsoft.com/office/drawing/2014/main" id="{668E840B-1802-4C6C-B34A-4BD03425AF10}"/>
              </a:ext>
            </a:extLst>
          </p:cNvPr>
          <p:cNvSpPr txBox="1"/>
          <p:nvPr/>
        </p:nvSpPr>
        <p:spPr>
          <a:xfrm>
            <a:off x="9046948" y="1430501"/>
            <a:ext cx="954107" cy="369332"/>
          </a:xfrm>
          <a:prstGeom prst="rect">
            <a:avLst/>
          </a:prstGeom>
          <a:noFill/>
        </p:spPr>
        <p:txBody>
          <a:bodyPr wrap="none" rtlCol="0">
            <a:spAutoFit/>
          </a:bodyPr>
          <a:lstStyle/>
          <a:p>
            <a:r>
              <a:rPr lang="en-US" dirty="0"/>
              <a:t>vmPFC</a:t>
            </a:r>
          </a:p>
        </p:txBody>
      </p:sp>
      <p:sp>
        <p:nvSpPr>
          <p:cNvPr id="12" name="TextBox 11">
            <a:extLst>
              <a:ext uri="{FF2B5EF4-FFF2-40B4-BE49-F238E27FC236}">
                <a16:creationId xmlns:a16="http://schemas.microsoft.com/office/drawing/2014/main" id="{97404D46-54ED-46BC-91FD-44F5BB81469B}"/>
              </a:ext>
            </a:extLst>
          </p:cNvPr>
          <p:cNvSpPr txBox="1"/>
          <p:nvPr/>
        </p:nvSpPr>
        <p:spPr>
          <a:xfrm>
            <a:off x="8274647" y="1442916"/>
            <a:ext cx="800219" cy="369332"/>
          </a:xfrm>
          <a:prstGeom prst="rect">
            <a:avLst/>
          </a:prstGeom>
          <a:noFill/>
        </p:spPr>
        <p:txBody>
          <a:bodyPr wrap="none" rtlCol="0">
            <a:spAutoFit/>
          </a:bodyPr>
          <a:lstStyle/>
          <a:p>
            <a:r>
              <a:rPr lang="en-US" dirty="0" err="1"/>
              <a:t>dACC</a:t>
            </a:r>
            <a:endParaRPr lang="en-US" dirty="0"/>
          </a:p>
        </p:txBody>
      </p:sp>
      <p:pic>
        <p:nvPicPr>
          <p:cNvPr id="14" name="Picture 13">
            <a:extLst>
              <a:ext uri="{FF2B5EF4-FFF2-40B4-BE49-F238E27FC236}">
                <a16:creationId xmlns:a16="http://schemas.microsoft.com/office/drawing/2014/main" id="{96B702FD-B8E6-485D-9BDE-70CFC0572818}"/>
              </a:ext>
            </a:extLst>
          </p:cNvPr>
          <p:cNvPicPr>
            <a:picLocks noChangeAspect="1"/>
          </p:cNvPicPr>
          <p:nvPr/>
        </p:nvPicPr>
        <p:blipFill rotWithShape="1">
          <a:blip r:embed="rId3"/>
          <a:srcRect t="8644" r="51196"/>
          <a:stretch/>
        </p:blipFill>
        <p:spPr>
          <a:xfrm>
            <a:off x="4445334" y="4504219"/>
            <a:ext cx="1821893" cy="2568084"/>
          </a:xfrm>
          <a:prstGeom prst="rect">
            <a:avLst/>
          </a:prstGeom>
        </p:spPr>
      </p:pic>
    </p:spTree>
    <p:extLst>
      <p:ext uri="{BB962C8B-B14F-4D97-AF65-F5344CB8AC3E}">
        <p14:creationId xmlns:p14="http://schemas.microsoft.com/office/powerpoint/2010/main" val="232259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3844-3737-8D42-8800-0D7722C44560}"/>
              </a:ext>
            </a:extLst>
          </p:cNvPr>
          <p:cNvSpPr>
            <a:spLocks noGrp="1"/>
          </p:cNvSpPr>
          <p:nvPr>
            <p:ph type="title"/>
          </p:nvPr>
        </p:nvSpPr>
        <p:spPr>
          <a:xfrm>
            <a:off x="838199" y="117353"/>
            <a:ext cx="10794167" cy="1325563"/>
          </a:xfrm>
        </p:spPr>
        <p:txBody>
          <a:bodyPr/>
          <a:lstStyle/>
          <a:p>
            <a:r>
              <a:rPr lang="en-US" dirty="0"/>
              <a:t>Behavioral Results – Recognition Memory</a:t>
            </a:r>
          </a:p>
        </p:txBody>
      </p:sp>
      <p:pic>
        <p:nvPicPr>
          <p:cNvPr id="5" name="Picture 4">
            <a:extLst>
              <a:ext uri="{FF2B5EF4-FFF2-40B4-BE49-F238E27FC236}">
                <a16:creationId xmlns:a16="http://schemas.microsoft.com/office/drawing/2014/main" id="{15E9175F-D8EB-F942-8732-86CD38E72873}"/>
              </a:ext>
            </a:extLst>
          </p:cNvPr>
          <p:cNvPicPr>
            <a:picLocks noChangeAspect="1"/>
          </p:cNvPicPr>
          <p:nvPr/>
        </p:nvPicPr>
        <p:blipFill>
          <a:blip r:embed="rId3"/>
          <a:stretch>
            <a:fillRect/>
          </a:stretch>
        </p:blipFill>
        <p:spPr>
          <a:xfrm>
            <a:off x="2226799" y="1971626"/>
            <a:ext cx="7738402" cy="4481825"/>
          </a:xfrm>
          <a:prstGeom prst="rect">
            <a:avLst/>
          </a:prstGeom>
        </p:spPr>
      </p:pic>
      <p:sp>
        <p:nvSpPr>
          <p:cNvPr id="4" name="Rectangle 3">
            <a:extLst>
              <a:ext uri="{FF2B5EF4-FFF2-40B4-BE49-F238E27FC236}">
                <a16:creationId xmlns:a16="http://schemas.microsoft.com/office/drawing/2014/main" id="{31335645-8176-45CD-AAEE-4650117E19D7}"/>
              </a:ext>
            </a:extLst>
          </p:cNvPr>
          <p:cNvSpPr/>
          <p:nvPr/>
        </p:nvSpPr>
        <p:spPr>
          <a:xfrm>
            <a:off x="41827" y="6491975"/>
            <a:ext cx="4104650" cy="369332"/>
          </a:xfrm>
          <a:prstGeom prst="rect">
            <a:avLst/>
          </a:prstGeom>
        </p:spPr>
        <p:txBody>
          <a:bodyPr wrap="none">
            <a:spAutoFit/>
          </a:bodyPr>
          <a:lstStyle/>
          <a:p>
            <a:r>
              <a:rPr lang="en-US" dirty="0"/>
              <a:t>No main effect nor interaction of group</a:t>
            </a:r>
          </a:p>
        </p:txBody>
      </p:sp>
      <p:sp>
        <p:nvSpPr>
          <p:cNvPr id="7" name="Content Placeholder 6">
            <a:extLst>
              <a:ext uri="{FF2B5EF4-FFF2-40B4-BE49-F238E27FC236}">
                <a16:creationId xmlns:a16="http://schemas.microsoft.com/office/drawing/2014/main" id="{2465E52B-D3B8-4ED3-9D5D-2417ABD7A66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207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5A92A48-4B75-0440-A006-ABD46E3D9E3A}"/>
              </a:ext>
            </a:extLst>
          </p:cNvPr>
          <p:cNvSpPr/>
          <p:nvPr/>
        </p:nvSpPr>
        <p:spPr>
          <a:xfrm>
            <a:off x="3260252" y="3481777"/>
            <a:ext cx="5048251" cy="1084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 name="Title 1">
            <a:extLst>
              <a:ext uri="{FF2B5EF4-FFF2-40B4-BE49-F238E27FC236}">
                <a16:creationId xmlns:a16="http://schemas.microsoft.com/office/drawing/2014/main" id="{18882017-0B9E-C141-B092-6DD2285EEBC7}"/>
              </a:ext>
            </a:extLst>
          </p:cNvPr>
          <p:cNvSpPr>
            <a:spLocks noGrp="1"/>
          </p:cNvSpPr>
          <p:nvPr>
            <p:ph type="title"/>
          </p:nvPr>
        </p:nvSpPr>
        <p:spPr/>
        <p:txBody>
          <a:bodyPr>
            <a:normAutofit/>
          </a:bodyPr>
          <a:lstStyle/>
          <a:p>
            <a:r>
              <a:rPr lang="en-US" dirty="0"/>
              <a:t>Specificity of neural coding</a:t>
            </a:r>
          </a:p>
        </p:txBody>
      </p:sp>
      <p:sp>
        <p:nvSpPr>
          <p:cNvPr id="17" name="TextBox 16">
            <a:extLst>
              <a:ext uri="{FF2B5EF4-FFF2-40B4-BE49-F238E27FC236}">
                <a16:creationId xmlns:a16="http://schemas.microsoft.com/office/drawing/2014/main" id="{4971E774-B347-3944-A910-61854DF2C36C}"/>
              </a:ext>
            </a:extLst>
          </p:cNvPr>
          <p:cNvSpPr txBox="1"/>
          <p:nvPr/>
        </p:nvSpPr>
        <p:spPr>
          <a:xfrm>
            <a:off x="9752358" y="6533309"/>
            <a:ext cx="2478564" cy="261610"/>
          </a:xfrm>
          <a:prstGeom prst="rect">
            <a:avLst/>
          </a:prstGeom>
          <a:noFill/>
        </p:spPr>
        <p:txBody>
          <a:bodyPr wrap="none" rtlCol="0">
            <a:spAutoFit/>
          </a:bodyPr>
          <a:lstStyle/>
          <a:p>
            <a:r>
              <a:rPr lang="en-US" sz="1100" dirty="0"/>
              <a:t>Frankland </a:t>
            </a:r>
            <a:r>
              <a:rPr lang="en-US" sz="1100" i="1" dirty="0"/>
              <a:t>et al</a:t>
            </a:r>
            <a:r>
              <a:rPr lang="en-US" sz="1100" dirty="0"/>
              <a:t>., 2019 </a:t>
            </a:r>
            <a:r>
              <a:rPr lang="en-US" sz="1100" i="1" dirty="0"/>
              <a:t>Nat. </a:t>
            </a:r>
            <a:r>
              <a:rPr lang="en-US" sz="1100" i="1" dirty="0" err="1"/>
              <a:t>Neurosci</a:t>
            </a:r>
            <a:r>
              <a:rPr lang="en-US" sz="1100" i="1" dirty="0"/>
              <a:t>.</a:t>
            </a:r>
            <a:endParaRPr lang="en-US" sz="1100" dirty="0"/>
          </a:p>
        </p:txBody>
      </p:sp>
      <p:sp>
        <p:nvSpPr>
          <p:cNvPr id="18" name="TextBox 17">
            <a:extLst>
              <a:ext uri="{FF2B5EF4-FFF2-40B4-BE49-F238E27FC236}">
                <a16:creationId xmlns:a16="http://schemas.microsoft.com/office/drawing/2014/main" id="{1FF6318A-7F1E-BC4D-8D2A-96C1D735BEA7}"/>
              </a:ext>
            </a:extLst>
          </p:cNvPr>
          <p:cNvSpPr txBox="1"/>
          <p:nvPr/>
        </p:nvSpPr>
        <p:spPr>
          <a:xfrm>
            <a:off x="1821326" y="1652015"/>
            <a:ext cx="8625548" cy="1227965"/>
          </a:xfrm>
          <a:prstGeom prst="rect">
            <a:avLst/>
          </a:prstGeom>
          <a:noFill/>
        </p:spPr>
        <p:txBody>
          <a:bodyPr wrap="square" rtlCol="0">
            <a:spAutoFit/>
          </a:bodyPr>
          <a:lstStyle/>
          <a:p>
            <a:pPr>
              <a:lnSpc>
                <a:spcPct val="200000"/>
              </a:lnSpc>
            </a:pPr>
            <a:r>
              <a:rPr lang="en-US" sz="2000" dirty="0"/>
              <a:t>The neural circuits which encode a memory reactivate during retrieval</a:t>
            </a:r>
          </a:p>
          <a:p>
            <a:pPr>
              <a:lnSpc>
                <a:spcPct val="200000"/>
              </a:lnSpc>
            </a:pPr>
            <a:r>
              <a:rPr lang="en-US" sz="2000" dirty="0"/>
              <a:t>Fear and extinction engrams are stable and separable, in rodents</a:t>
            </a:r>
          </a:p>
        </p:txBody>
      </p:sp>
      <p:sp>
        <p:nvSpPr>
          <p:cNvPr id="22" name="Rectangle 21">
            <a:extLst>
              <a:ext uri="{FF2B5EF4-FFF2-40B4-BE49-F238E27FC236}">
                <a16:creationId xmlns:a16="http://schemas.microsoft.com/office/drawing/2014/main" id="{D6817CB8-5C69-8642-9ACA-8F3A5504665C}"/>
              </a:ext>
            </a:extLst>
          </p:cNvPr>
          <p:cNvSpPr/>
          <p:nvPr/>
        </p:nvSpPr>
        <p:spPr>
          <a:xfrm>
            <a:off x="8696074" y="2057861"/>
            <a:ext cx="2892442" cy="3038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aphic 2">
            <a:extLst>
              <a:ext uri="{FF2B5EF4-FFF2-40B4-BE49-F238E27FC236}">
                <a16:creationId xmlns:a16="http://schemas.microsoft.com/office/drawing/2014/main" id="{7B0F3FFB-110E-449A-995E-422C286AD55A}"/>
              </a:ext>
            </a:extLst>
          </p:cNvPr>
          <p:cNvGrpSpPr/>
          <p:nvPr/>
        </p:nvGrpSpPr>
        <p:grpSpPr>
          <a:xfrm>
            <a:off x="3260253" y="3481777"/>
            <a:ext cx="5048250" cy="3038475"/>
            <a:chOff x="3260253" y="3481777"/>
            <a:chExt cx="5048250" cy="3038475"/>
          </a:xfrm>
        </p:grpSpPr>
        <p:grpSp>
          <p:nvGrpSpPr>
            <p:cNvPr id="5" name="Graphic 2">
              <a:extLst>
                <a:ext uri="{FF2B5EF4-FFF2-40B4-BE49-F238E27FC236}">
                  <a16:creationId xmlns:a16="http://schemas.microsoft.com/office/drawing/2014/main" id="{7B0F3FFB-110E-449A-995E-422C286AD55A}"/>
                </a:ext>
              </a:extLst>
            </p:cNvPr>
            <p:cNvGrpSpPr/>
            <p:nvPr/>
          </p:nvGrpSpPr>
          <p:grpSpPr>
            <a:xfrm>
              <a:off x="3260253" y="3979101"/>
              <a:ext cx="5051019" cy="2542298"/>
              <a:chOff x="3260253" y="3979101"/>
              <a:chExt cx="5051019" cy="2542298"/>
            </a:xfrm>
            <a:solidFill>
              <a:srgbClr val="FFFFFF"/>
            </a:solidFill>
          </p:grpSpPr>
          <p:pic>
            <p:nvPicPr>
              <p:cNvPr id="6" name="Picture 5">
                <a:extLst>
                  <a:ext uri="{FF2B5EF4-FFF2-40B4-BE49-F238E27FC236}">
                    <a16:creationId xmlns:a16="http://schemas.microsoft.com/office/drawing/2014/main" id="{D6493FDC-E159-4FF0-9080-8073D06D9478}"/>
                  </a:ext>
                </a:extLst>
              </p:cNvPr>
              <p:cNvPicPr>
                <a:picLocks noChangeAspect="1"/>
              </p:cNvPicPr>
              <p:nvPr/>
            </p:nvPicPr>
            <p:blipFill>
              <a:blip r:embed="rId3"/>
              <a:stretch>
                <a:fillRect/>
              </a:stretch>
            </p:blipFill>
            <p:spPr>
              <a:xfrm>
                <a:off x="3260253" y="3979101"/>
                <a:ext cx="5051019" cy="2542298"/>
              </a:xfrm>
              <a:custGeom>
                <a:avLst/>
                <a:gdLst>
                  <a:gd name="connsiteX0" fmla="*/ -788 w 5051019"/>
                  <a:gd name="connsiteY0" fmla="*/ -344 h 2542298"/>
                  <a:gd name="connsiteX1" fmla="*/ 5050232 w 5051019"/>
                  <a:gd name="connsiteY1" fmla="*/ -344 h 2542298"/>
                  <a:gd name="connsiteX2" fmla="*/ 5050232 w 5051019"/>
                  <a:gd name="connsiteY2" fmla="*/ 2541954 h 2542298"/>
                  <a:gd name="connsiteX3" fmla="*/ -788 w 5051019"/>
                  <a:gd name="connsiteY3" fmla="*/ 2541954 h 2542298"/>
                </a:gdLst>
                <a:ahLst/>
                <a:cxnLst>
                  <a:cxn ang="0">
                    <a:pos x="connsiteX0" y="connsiteY0"/>
                  </a:cxn>
                  <a:cxn ang="0">
                    <a:pos x="connsiteX1" y="connsiteY1"/>
                  </a:cxn>
                  <a:cxn ang="0">
                    <a:pos x="connsiteX2" y="connsiteY2"/>
                  </a:cxn>
                  <a:cxn ang="0">
                    <a:pos x="connsiteX3" y="connsiteY3"/>
                  </a:cxn>
                </a:cxnLst>
                <a:rect l="l" t="t" r="r" b="b"/>
                <a:pathLst>
                  <a:path w="5051019" h="2542298">
                    <a:moveTo>
                      <a:pt x="-788" y="-344"/>
                    </a:moveTo>
                    <a:lnTo>
                      <a:pt x="5050232" y="-344"/>
                    </a:lnTo>
                    <a:lnTo>
                      <a:pt x="5050232" y="2541954"/>
                    </a:lnTo>
                    <a:lnTo>
                      <a:pt x="-788" y="2541954"/>
                    </a:lnTo>
                    <a:close/>
                  </a:path>
                </a:pathLst>
              </a:custGeom>
            </p:spPr>
          </p:pic>
          <p:sp>
            <p:nvSpPr>
              <p:cNvPr id="7" name="Freeform: Shape 6">
                <a:extLst>
                  <a:ext uri="{FF2B5EF4-FFF2-40B4-BE49-F238E27FC236}">
                    <a16:creationId xmlns:a16="http://schemas.microsoft.com/office/drawing/2014/main" id="{ABB630A2-CFB3-4DA9-92E5-BF2D810AA8A5}"/>
                  </a:ext>
                </a:extLst>
              </p:cNvPr>
              <p:cNvSpPr/>
              <p:nvPr/>
            </p:nvSpPr>
            <p:spPr>
              <a:xfrm>
                <a:off x="3533430" y="4148527"/>
                <a:ext cx="375475" cy="292608"/>
              </a:xfrm>
              <a:custGeom>
                <a:avLst/>
                <a:gdLst>
                  <a:gd name="connsiteX0" fmla="*/ 0 w 375475"/>
                  <a:gd name="connsiteY0" fmla="*/ 0 h 292608"/>
                  <a:gd name="connsiteX1" fmla="*/ 375476 w 375475"/>
                  <a:gd name="connsiteY1" fmla="*/ 0 h 292608"/>
                  <a:gd name="connsiteX2" fmla="*/ 375476 w 375475"/>
                  <a:gd name="connsiteY2" fmla="*/ 292608 h 292608"/>
                  <a:gd name="connsiteX3" fmla="*/ 0 w 375475"/>
                  <a:gd name="connsiteY3" fmla="*/ 292608 h 292608"/>
                </a:gdLst>
                <a:ahLst/>
                <a:cxnLst>
                  <a:cxn ang="0">
                    <a:pos x="connsiteX0" y="connsiteY0"/>
                  </a:cxn>
                  <a:cxn ang="0">
                    <a:pos x="connsiteX1" y="connsiteY1"/>
                  </a:cxn>
                  <a:cxn ang="0">
                    <a:pos x="connsiteX2" y="connsiteY2"/>
                  </a:cxn>
                  <a:cxn ang="0">
                    <a:pos x="connsiteX3" y="connsiteY3"/>
                  </a:cxn>
                </a:cxnLst>
                <a:rect l="l" t="t" r="r" b="b"/>
                <a:pathLst>
                  <a:path w="375475" h="292608">
                    <a:moveTo>
                      <a:pt x="0" y="0"/>
                    </a:moveTo>
                    <a:lnTo>
                      <a:pt x="375476" y="0"/>
                    </a:lnTo>
                    <a:lnTo>
                      <a:pt x="375476" y="292608"/>
                    </a:lnTo>
                    <a:lnTo>
                      <a:pt x="0" y="292608"/>
                    </a:lnTo>
                    <a:close/>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D557D0D-1CE4-48F0-9DD6-30788AD37BD4}"/>
                  </a:ext>
                </a:extLst>
              </p:cNvPr>
              <p:cNvSpPr/>
              <p:nvPr/>
            </p:nvSpPr>
            <p:spPr>
              <a:xfrm>
                <a:off x="5462052" y="5818545"/>
                <a:ext cx="655701" cy="292608"/>
              </a:xfrm>
              <a:custGeom>
                <a:avLst/>
                <a:gdLst>
                  <a:gd name="connsiteX0" fmla="*/ 0 w 655701"/>
                  <a:gd name="connsiteY0" fmla="*/ 0 h 292608"/>
                  <a:gd name="connsiteX1" fmla="*/ 655701 w 655701"/>
                  <a:gd name="connsiteY1" fmla="*/ 0 h 292608"/>
                  <a:gd name="connsiteX2" fmla="*/ 655701 w 655701"/>
                  <a:gd name="connsiteY2" fmla="*/ 292608 h 292608"/>
                  <a:gd name="connsiteX3" fmla="*/ 0 w 655701"/>
                  <a:gd name="connsiteY3" fmla="*/ 292608 h 292608"/>
                </a:gdLst>
                <a:ahLst/>
                <a:cxnLst>
                  <a:cxn ang="0">
                    <a:pos x="connsiteX0" y="connsiteY0"/>
                  </a:cxn>
                  <a:cxn ang="0">
                    <a:pos x="connsiteX1" y="connsiteY1"/>
                  </a:cxn>
                  <a:cxn ang="0">
                    <a:pos x="connsiteX2" y="connsiteY2"/>
                  </a:cxn>
                  <a:cxn ang="0">
                    <a:pos x="connsiteX3" y="connsiteY3"/>
                  </a:cxn>
                </a:cxnLst>
                <a:rect l="l" t="t" r="r" b="b"/>
                <a:pathLst>
                  <a:path w="655701" h="292608">
                    <a:moveTo>
                      <a:pt x="0" y="0"/>
                    </a:moveTo>
                    <a:lnTo>
                      <a:pt x="655701" y="0"/>
                    </a:lnTo>
                    <a:lnTo>
                      <a:pt x="655701" y="292608"/>
                    </a:lnTo>
                    <a:lnTo>
                      <a:pt x="0" y="292608"/>
                    </a:lnTo>
                    <a:close/>
                  </a:path>
                </a:pathLst>
              </a:custGeom>
              <a:solidFill>
                <a:srgbClr val="FFFFFF"/>
              </a:solidFill>
              <a:ln w="9525" cap="flat">
                <a:noFill/>
                <a:prstDash val="solid"/>
                <a:miter/>
              </a:ln>
            </p:spPr>
            <p:txBody>
              <a:bodyPr rtlCol="0" anchor="ctr"/>
              <a:lstStyle/>
              <a:p>
                <a:endParaRPr lang="en-US"/>
              </a:p>
            </p:txBody>
          </p:sp>
        </p:grpSp>
        <p:sp>
          <p:nvSpPr>
            <p:cNvPr id="9" name="TextBox 8">
              <a:extLst>
                <a:ext uri="{FF2B5EF4-FFF2-40B4-BE49-F238E27FC236}">
                  <a16:creationId xmlns:a16="http://schemas.microsoft.com/office/drawing/2014/main" id="{F27C0141-F167-4C95-9B9E-CECEC8586CE6}"/>
                </a:ext>
              </a:extLst>
            </p:cNvPr>
            <p:cNvSpPr txBox="1"/>
            <p:nvPr/>
          </p:nvSpPr>
          <p:spPr>
            <a:xfrm>
              <a:off x="5348933" y="5252064"/>
              <a:ext cx="992505" cy="453390"/>
            </a:xfrm>
            <a:prstGeom prst="rect">
              <a:avLst/>
            </a:prstGeom>
            <a:noFill/>
          </p:spPr>
          <p:txBody>
            <a:bodyPr wrap="none" rtlCol="0">
              <a:spAutoFit/>
            </a:bodyPr>
            <a:lstStyle/>
            <a:p>
              <a:pPr algn="l"/>
              <a:r>
                <a:rPr lang="en-US" sz="2550" spc="0" baseline="0">
                  <a:solidFill>
                    <a:srgbClr val="000000"/>
                  </a:solidFill>
                  <a:latin typeface="Arial"/>
                  <a:cs typeface="Arial"/>
                  <a:sym typeface="Arial"/>
                  <a:rtl val="0"/>
                </a:rPr>
                <a:t>24hrs</a:t>
              </a:r>
            </a:p>
          </p:txBody>
        </p:sp>
        <p:sp>
          <p:nvSpPr>
            <p:cNvPr id="10" name="TextBox 9">
              <a:extLst>
                <a:ext uri="{FF2B5EF4-FFF2-40B4-BE49-F238E27FC236}">
                  <a16:creationId xmlns:a16="http://schemas.microsoft.com/office/drawing/2014/main" id="{2DCE95F0-4243-4E83-8494-935D467F0707}"/>
                </a:ext>
              </a:extLst>
            </p:cNvPr>
            <p:cNvSpPr txBox="1"/>
            <p:nvPr/>
          </p:nvSpPr>
          <p:spPr>
            <a:xfrm>
              <a:off x="3419337" y="3414095"/>
              <a:ext cx="1973580" cy="434340"/>
            </a:xfrm>
            <a:prstGeom prst="rect">
              <a:avLst/>
            </a:prstGeom>
            <a:noFill/>
          </p:spPr>
          <p:txBody>
            <a:bodyPr wrap="none" rtlCol="0">
              <a:spAutoFit/>
            </a:bodyPr>
            <a:lstStyle/>
            <a:p>
              <a:pPr algn="l"/>
              <a:r>
                <a:rPr lang="en-US" sz="2400" spc="0" baseline="0" dirty="0">
                  <a:solidFill>
                    <a:srgbClr val="000000"/>
                  </a:solidFill>
                  <a:latin typeface="Arial"/>
                  <a:cs typeface="Arial"/>
                  <a:sym typeface="Arial"/>
                  <a:rtl val="0"/>
                </a:rPr>
                <a:t>Fear memory</a:t>
              </a:r>
            </a:p>
          </p:txBody>
        </p:sp>
        <p:sp>
          <p:nvSpPr>
            <p:cNvPr id="11" name="TextBox 10">
              <a:extLst>
                <a:ext uri="{FF2B5EF4-FFF2-40B4-BE49-F238E27FC236}">
                  <a16:creationId xmlns:a16="http://schemas.microsoft.com/office/drawing/2014/main" id="{60110596-C364-4402-8723-B778F662617C}"/>
                </a:ext>
              </a:extLst>
            </p:cNvPr>
            <p:cNvSpPr txBox="1"/>
            <p:nvPr/>
          </p:nvSpPr>
          <p:spPr>
            <a:xfrm>
              <a:off x="3656319" y="3778616"/>
              <a:ext cx="1392555" cy="434340"/>
            </a:xfrm>
            <a:prstGeom prst="rect">
              <a:avLst/>
            </a:prstGeom>
            <a:noFill/>
          </p:spPr>
          <p:txBody>
            <a:bodyPr wrap="none" rtlCol="0">
              <a:spAutoFit/>
            </a:bodyPr>
            <a:lstStyle/>
            <a:p>
              <a:pPr algn="l"/>
              <a:r>
                <a:rPr lang="en-US" sz="2400" spc="0" baseline="0" dirty="0">
                  <a:solidFill>
                    <a:srgbClr val="000000"/>
                  </a:solidFill>
                  <a:latin typeface="Arial"/>
                  <a:cs typeface="Arial"/>
                  <a:sym typeface="Arial"/>
                  <a:rtl val="0"/>
                </a:rPr>
                <a:t>encoding</a:t>
              </a:r>
            </a:p>
          </p:txBody>
        </p:sp>
        <p:sp>
          <p:nvSpPr>
            <p:cNvPr id="12" name="TextBox 11">
              <a:extLst>
                <a:ext uri="{FF2B5EF4-FFF2-40B4-BE49-F238E27FC236}">
                  <a16:creationId xmlns:a16="http://schemas.microsoft.com/office/drawing/2014/main" id="{8AE55DA8-EB58-4EC0-B413-A9F9B3ECAA81}"/>
                </a:ext>
              </a:extLst>
            </p:cNvPr>
            <p:cNvSpPr txBox="1"/>
            <p:nvPr/>
          </p:nvSpPr>
          <p:spPr>
            <a:xfrm>
              <a:off x="6284069" y="3414095"/>
              <a:ext cx="2059304" cy="434340"/>
            </a:xfrm>
            <a:prstGeom prst="rect">
              <a:avLst/>
            </a:prstGeom>
            <a:noFill/>
          </p:spPr>
          <p:txBody>
            <a:bodyPr wrap="none" rtlCol="0">
              <a:spAutoFit/>
            </a:bodyPr>
            <a:lstStyle/>
            <a:p>
              <a:pPr algn="l"/>
              <a:r>
                <a:rPr lang="en-US" sz="2400" spc="0" baseline="0" dirty="0">
                  <a:solidFill>
                    <a:srgbClr val="000000"/>
                  </a:solidFill>
                  <a:latin typeface="Arial"/>
                  <a:cs typeface="Arial"/>
                  <a:sym typeface="Arial"/>
                  <a:rtl val="0"/>
                </a:rPr>
                <a:t>Fear memory </a:t>
              </a:r>
            </a:p>
          </p:txBody>
        </p:sp>
        <p:sp>
          <p:nvSpPr>
            <p:cNvPr id="13" name="TextBox 12">
              <a:extLst>
                <a:ext uri="{FF2B5EF4-FFF2-40B4-BE49-F238E27FC236}">
                  <a16:creationId xmlns:a16="http://schemas.microsoft.com/office/drawing/2014/main" id="{1EE9E92C-380A-4C11-8CDE-1928873A3C13}"/>
                </a:ext>
              </a:extLst>
            </p:cNvPr>
            <p:cNvSpPr txBox="1"/>
            <p:nvPr/>
          </p:nvSpPr>
          <p:spPr>
            <a:xfrm>
              <a:off x="6603823" y="3778616"/>
              <a:ext cx="1240155" cy="434340"/>
            </a:xfrm>
            <a:prstGeom prst="rect">
              <a:avLst/>
            </a:prstGeom>
            <a:noFill/>
          </p:spPr>
          <p:txBody>
            <a:bodyPr wrap="none" rtlCol="0">
              <a:spAutoFit/>
            </a:bodyPr>
            <a:lstStyle/>
            <a:p>
              <a:pPr algn="l"/>
              <a:r>
                <a:rPr lang="en-US" sz="2400" spc="0" baseline="0" dirty="0">
                  <a:solidFill>
                    <a:srgbClr val="000000"/>
                  </a:solidFill>
                  <a:latin typeface="Arial"/>
                  <a:cs typeface="Arial"/>
                  <a:sym typeface="Arial"/>
                  <a:rtl val="0"/>
                </a:rPr>
                <a:t>retrieval</a:t>
              </a:r>
            </a:p>
          </p:txBody>
        </p:sp>
      </p:grpSp>
    </p:spTree>
    <p:extLst>
      <p:ext uri="{BB962C8B-B14F-4D97-AF65-F5344CB8AC3E}">
        <p14:creationId xmlns:p14="http://schemas.microsoft.com/office/powerpoint/2010/main" val="335163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P spid="22" grpId="0" animBg="1"/>
      <p:bldP spid="2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logo&#10;&#10;Description automatically generated">
            <a:extLst>
              <a:ext uri="{FF2B5EF4-FFF2-40B4-BE49-F238E27FC236}">
                <a16:creationId xmlns:a16="http://schemas.microsoft.com/office/drawing/2014/main" id="{E583B12F-18EE-4477-B054-3CB08346D685}"/>
              </a:ext>
            </a:extLst>
          </p:cNvPr>
          <p:cNvPicPr>
            <a:picLocks noChangeAspect="1"/>
          </p:cNvPicPr>
          <p:nvPr/>
        </p:nvPicPr>
        <p:blipFill>
          <a:blip r:embed="rId3"/>
          <a:stretch>
            <a:fillRect/>
          </a:stretch>
        </p:blipFill>
        <p:spPr>
          <a:xfrm>
            <a:off x="6096000" y="2431333"/>
            <a:ext cx="4940959" cy="3722470"/>
          </a:xfrm>
          <a:prstGeom prst="rect">
            <a:avLst/>
          </a:prstGeom>
        </p:spPr>
      </p:pic>
      <p:sp>
        <p:nvSpPr>
          <p:cNvPr id="2" name="Title 1">
            <a:extLst>
              <a:ext uri="{FF2B5EF4-FFF2-40B4-BE49-F238E27FC236}">
                <a16:creationId xmlns:a16="http://schemas.microsoft.com/office/drawing/2014/main" id="{AA28FB1E-6AA9-4B39-A4FD-9902B7619AC2}"/>
              </a:ext>
            </a:extLst>
          </p:cNvPr>
          <p:cNvSpPr>
            <a:spLocks noGrp="1"/>
          </p:cNvSpPr>
          <p:nvPr>
            <p:ph type="title"/>
          </p:nvPr>
        </p:nvSpPr>
        <p:spPr/>
        <p:txBody>
          <a:bodyPr/>
          <a:lstStyle/>
          <a:p>
            <a:r>
              <a:rPr lang="en-US" dirty="0"/>
              <a:t>Influence of episodic memory</a:t>
            </a:r>
          </a:p>
        </p:txBody>
      </p:sp>
      <p:sp>
        <p:nvSpPr>
          <p:cNvPr id="4" name="TextBox 3">
            <a:extLst>
              <a:ext uri="{FF2B5EF4-FFF2-40B4-BE49-F238E27FC236}">
                <a16:creationId xmlns:a16="http://schemas.microsoft.com/office/drawing/2014/main" id="{4588F294-5346-4326-8963-8DB45C1E8C22}"/>
              </a:ext>
            </a:extLst>
          </p:cNvPr>
          <p:cNvSpPr txBox="1"/>
          <p:nvPr/>
        </p:nvSpPr>
        <p:spPr>
          <a:xfrm>
            <a:off x="5083765" y="1701529"/>
            <a:ext cx="1239713" cy="646331"/>
          </a:xfrm>
          <a:prstGeom prst="rect">
            <a:avLst/>
          </a:prstGeom>
          <a:noFill/>
        </p:spPr>
        <p:txBody>
          <a:bodyPr wrap="square" rtlCol="0">
            <a:spAutoFit/>
          </a:bodyPr>
          <a:lstStyle/>
          <a:p>
            <a:pPr algn="ctr"/>
            <a:r>
              <a:rPr lang="en-US" sz="3600" dirty="0">
                <a:ln>
                  <a:solidFill>
                    <a:sysClr val="windowText" lastClr="000000"/>
                  </a:solidFill>
                </a:ln>
                <a:solidFill>
                  <a:srgbClr val="11117F"/>
                </a:solidFill>
              </a:rPr>
              <a:t>HIT</a:t>
            </a:r>
          </a:p>
        </p:txBody>
      </p:sp>
      <p:sp>
        <p:nvSpPr>
          <p:cNvPr id="5" name="TextBox 4">
            <a:extLst>
              <a:ext uri="{FF2B5EF4-FFF2-40B4-BE49-F238E27FC236}">
                <a16:creationId xmlns:a16="http://schemas.microsoft.com/office/drawing/2014/main" id="{6D6E0EEB-B5D9-41BC-8C96-C98CB042DA98}"/>
              </a:ext>
            </a:extLst>
          </p:cNvPr>
          <p:cNvSpPr txBox="1"/>
          <p:nvPr/>
        </p:nvSpPr>
        <p:spPr>
          <a:xfrm>
            <a:off x="4995460" y="2181202"/>
            <a:ext cx="1425757" cy="646331"/>
          </a:xfrm>
          <a:prstGeom prst="rect">
            <a:avLst/>
          </a:prstGeom>
          <a:noFill/>
        </p:spPr>
        <p:txBody>
          <a:bodyPr wrap="square" rtlCol="0">
            <a:spAutoFit/>
          </a:bodyPr>
          <a:lstStyle/>
          <a:p>
            <a:pPr algn="ctr"/>
            <a:r>
              <a:rPr lang="en-US" sz="3600" dirty="0">
                <a:ln>
                  <a:solidFill>
                    <a:sysClr val="windowText" lastClr="000000"/>
                  </a:solidFill>
                </a:ln>
                <a:solidFill>
                  <a:srgbClr val="ACD6E0"/>
                </a:solidFill>
              </a:rPr>
              <a:t>MISS</a:t>
            </a:r>
          </a:p>
        </p:txBody>
      </p:sp>
      <p:sp>
        <p:nvSpPr>
          <p:cNvPr id="6" name="TextBox 5">
            <a:extLst>
              <a:ext uri="{FF2B5EF4-FFF2-40B4-BE49-F238E27FC236}">
                <a16:creationId xmlns:a16="http://schemas.microsoft.com/office/drawing/2014/main" id="{8D6441D7-B25C-4220-B78E-37D0EDA5DA24}"/>
              </a:ext>
            </a:extLst>
          </p:cNvPr>
          <p:cNvSpPr txBox="1"/>
          <p:nvPr/>
        </p:nvSpPr>
        <p:spPr>
          <a:xfrm>
            <a:off x="4109714" y="1227203"/>
            <a:ext cx="3471192" cy="523220"/>
          </a:xfrm>
          <a:prstGeom prst="rect">
            <a:avLst/>
          </a:prstGeom>
          <a:noFill/>
        </p:spPr>
        <p:txBody>
          <a:bodyPr wrap="square" rtlCol="0">
            <a:spAutoFit/>
          </a:bodyPr>
          <a:lstStyle/>
          <a:p>
            <a:pPr algn="ctr"/>
            <a:r>
              <a:rPr lang="en-US" sz="2800" u="sng" dirty="0">
                <a:latin typeface="Arial" panose="020B0604020202020204" pitchFamily="34" charset="0"/>
                <a:cs typeface="Arial" panose="020B0604020202020204" pitchFamily="34" charset="0"/>
              </a:rPr>
              <a:t>Recognition Memory</a:t>
            </a:r>
          </a:p>
        </p:txBody>
      </p:sp>
      <p:pic>
        <p:nvPicPr>
          <p:cNvPr id="8" name="Picture 7" descr="A close up of a logo&#10;&#10;Description automatically generated">
            <a:extLst>
              <a:ext uri="{FF2B5EF4-FFF2-40B4-BE49-F238E27FC236}">
                <a16:creationId xmlns:a16="http://schemas.microsoft.com/office/drawing/2014/main" id="{EE754C86-E93F-4C20-B9B9-87E32B2CCC14}"/>
              </a:ext>
            </a:extLst>
          </p:cNvPr>
          <p:cNvPicPr>
            <a:picLocks noChangeAspect="1"/>
          </p:cNvPicPr>
          <p:nvPr/>
        </p:nvPicPr>
        <p:blipFill>
          <a:blip r:embed="rId4"/>
          <a:stretch>
            <a:fillRect/>
          </a:stretch>
        </p:blipFill>
        <p:spPr>
          <a:xfrm>
            <a:off x="825092" y="2504367"/>
            <a:ext cx="4878529" cy="3682835"/>
          </a:xfrm>
          <a:prstGeom prst="rect">
            <a:avLst/>
          </a:prstGeom>
        </p:spPr>
      </p:pic>
      <p:sp>
        <p:nvSpPr>
          <p:cNvPr id="9" name="TextBox 8">
            <a:extLst>
              <a:ext uri="{FF2B5EF4-FFF2-40B4-BE49-F238E27FC236}">
                <a16:creationId xmlns:a16="http://schemas.microsoft.com/office/drawing/2014/main" id="{1C4E08B4-69CE-420A-AA48-EE167C51A2B7}"/>
              </a:ext>
            </a:extLst>
          </p:cNvPr>
          <p:cNvSpPr txBox="1"/>
          <p:nvPr/>
        </p:nvSpPr>
        <p:spPr>
          <a:xfrm>
            <a:off x="7417900" y="1755084"/>
            <a:ext cx="1005403" cy="461665"/>
          </a:xfrm>
          <a:prstGeom prst="rect">
            <a:avLst/>
          </a:prstGeom>
          <a:noFill/>
        </p:spPr>
        <p:txBody>
          <a:bodyPr wrap="none" rtlCol="0">
            <a:spAutoFit/>
          </a:bodyPr>
          <a:lstStyle/>
          <a:p>
            <a:r>
              <a:rPr lang="en-US" sz="2400" dirty="0"/>
              <a:t>PTSD</a:t>
            </a:r>
          </a:p>
        </p:txBody>
      </p:sp>
      <p:sp>
        <p:nvSpPr>
          <p:cNvPr id="10" name="TextBox 9">
            <a:extLst>
              <a:ext uri="{FF2B5EF4-FFF2-40B4-BE49-F238E27FC236}">
                <a16:creationId xmlns:a16="http://schemas.microsoft.com/office/drawing/2014/main" id="{9A23E2D4-2580-47E4-A3A5-0D7EB40E406A}"/>
              </a:ext>
            </a:extLst>
          </p:cNvPr>
          <p:cNvSpPr txBox="1"/>
          <p:nvPr/>
        </p:nvSpPr>
        <p:spPr>
          <a:xfrm>
            <a:off x="2652383" y="1897699"/>
            <a:ext cx="1229824" cy="461665"/>
          </a:xfrm>
          <a:prstGeom prst="rect">
            <a:avLst/>
          </a:prstGeom>
          <a:noFill/>
        </p:spPr>
        <p:txBody>
          <a:bodyPr wrap="none" rtlCol="0">
            <a:spAutoFit/>
          </a:bodyPr>
          <a:lstStyle/>
          <a:p>
            <a:r>
              <a:rPr lang="en-US" sz="2400" dirty="0"/>
              <a:t>Healthy</a:t>
            </a:r>
          </a:p>
        </p:txBody>
      </p:sp>
      <p:sp>
        <p:nvSpPr>
          <p:cNvPr id="11" name="TextBox 10">
            <a:extLst>
              <a:ext uri="{FF2B5EF4-FFF2-40B4-BE49-F238E27FC236}">
                <a16:creationId xmlns:a16="http://schemas.microsoft.com/office/drawing/2014/main" id="{3B24AC00-DB1C-4C4D-BE4A-A9D05B0E43FC}"/>
              </a:ext>
            </a:extLst>
          </p:cNvPr>
          <p:cNvSpPr txBox="1"/>
          <p:nvPr/>
        </p:nvSpPr>
        <p:spPr>
          <a:xfrm>
            <a:off x="2110057" y="2508682"/>
            <a:ext cx="800219" cy="369332"/>
          </a:xfrm>
          <a:prstGeom prst="rect">
            <a:avLst/>
          </a:prstGeom>
          <a:noFill/>
        </p:spPr>
        <p:txBody>
          <a:bodyPr wrap="none" rtlCol="0">
            <a:spAutoFit/>
          </a:bodyPr>
          <a:lstStyle/>
          <a:p>
            <a:r>
              <a:rPr lang="en-US" dirty="0"/>
              <a:t>dACC</a:t>
            </a:r>
          </a:p>
        </p:txBody>
      </p:sp>
      <p:sp>
        <p:nvSpPr>
          <p:cNvPr id="12" name="TextBox 11">
            <a:extLst>
              <a:ext uri="{FF2B5EF4-FFF2-40B4-BE49-F238E27FC236}">
                <a16:creationId xmlns:a16="http://schemas.microsoft.com/office/drawing/2014/main" id="{C92A5913-E387-498F-8330-6000F20574C6}"/>
              </a:ext>
            </a:extLst>
          </p:cNvPr>
          <p:cNvSpPr txBox="1"/>
          <p:nvPr/>
        </p:nvSpPr>
        <p:spPr>
          <a:xfrm>
            <a:off x="3961780" y="2552766"/>
            <a:ext cx="954107" cy="369332"/>
          </a:xfrm>
          <a:prstGeom prst="rect">
            <a:avLst/>
          </a:prstGeom>
          <a:noFill/>
        </p:spPr>
        <p:txBody>
          <a:bodyPr wrap="none" rtlCol="0">
            <a:spAutoFit/>
          </a:bodyPr>
          <a:lstStyle/>
          <a:p>
            <a:r>
              <a:rPr lang="en-US" dirty="0"/>
              <a:t>vmPFC</a:t>
            </a:r>
          </a:p>
        </p:txBody>
      </p:sp>
      <p:sp>
        <p:nvSpPr>
          <p:cNvPr id="13" name="TextBox 12">
            <a:extLst>
              <a:ext uri="{FF2B5EF4-FFF2-40B4-BE49-F238E27FC236}">
                <a16:creationId xmlns:a16="http://schemas.microsoft.com/office/drawing/2014/main" id="{C185A71B-F742-42C4-91C2-2F0A10600C61}"/>
              </a:ext>
            </a:extLst>
          </p:cNvPr>
          <p:cNvSpPr txBox="1"/>
          <p:nvPr/>
        </p:nvSpPr>
        <p:spPr>
          <a:xfrm>
            <a:off x="7017790" y="2552766"/>
            <a:ext cx="800219" cy="369332"/>
          </a:xfrm>
          <a:prstGeom prst="rect">
            <a:avLst/>
          </a:prstGeom>
          <a:noFill/>
        </p:spPr>
        <p:txBody>
          <a:bodyPr wrap="none" rtlCol="0">
            <a:spAutoFit/>
          </a:bodyPr>
          <a:lstStyle/>
          <a:p>
            <a:r>
              <a:rPr lang="en-US" dirty="0"/>
              <a:t>dACC</a:t>
            </a:r>
          </a:p>
        </p:txBody>
      </p:sp>
      <p:sp>
        <p:nvSpPr>
          <p:cNvPr id="14" name="TextBox 13">
            <a:extLst>
              <a:ext uri="{FF2B5EF4-FFF2-40B4-BE49-F238E27FC236}">
                <a16:creationId xmlns:a16="http://schemas.microsoft.com/office/drawing/2014/main" id="{624AE37A-9A8F-47DE-8DA5-12D1F5295F28}"/>
              </a:ext>
            </a:extLst>
          </p:cNvPr>
          <p:cNvSpPr txBox="1"/>
          <p:nvPr/>
        </p:nvSpPr>
        <p:spPr>
          <a:xfrm>
            <a:off x="9516632" y="2552766"/>
            <a:ext cx="954107" cy="369332"/>
          </a:xfrm>
          <a:prstGeom prst="rect">
            <a:avLst/>
          </a:prstGeom>
          <a:noFill/>
        </p:spPr>
        <p:txBody>
          <a:bodyPr wrap="none" rtlCol="0">
            <a:spAutoFit/>
          </a:bodyPr>
          <a:lstStyle/>
          <a:p>
            <a:r>
              <a:rPr lang="en-US" dirty="0"/>
              <a:t>vmPFC</a:t>
            </a:r>
          </a:p>
        </p:txBody>
      </p:sp>
      <p:sp>
        <p:nvSpPr>
          <p:cNvPr id="15" name="TextBox 14">
            <a:extLst>
              <a:ext uri="{FF2B5EF4-FFF2-40B4-BE49-F238E27FC236}">
                <a16:creationId xmlns:a16="http://schemas.microsoft.com/office/drawing/2014/main" id="{8E8AD637-2435-40C3-8BDA-CDF4D863A9FE}"/>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16" name="TextBox 15">
            <a:extLst>
              <a:ext uri="{FF2B5EF4-FFF2-40B4-BE49-F238E27FC236}">
                <a16:creationId xmlns:a16="http://schemas.microsoft.com/office/drawing/2014/main" id="{2E1D3F56-3FB3-437F-A809-FD1797F5D151}"/>
              </a:ext>
            </a:extLst>
          </p:cNvPr>
          <p:cNvSpPr txBox="1"/>
          <p:nvPr/>
        </p:nvSpPr>
        <p:spPr>
          <a:xfrm rot="19131676">
            <a:off x="1064708" y="5972489"/>
            <a:ext cx="872355" cy="307777"/>
          </a:xfrm>
          <a:prstGeom prst="rect">
            <a:avLst/>
          </a:prstGeom>
          <a:noFill/>
        </p:spPr>
        <p:txBody>
          <a:bodyPr wrap="none" rtlCol="0">
            <a:spAutoFit/>
          </a:bodyPr>
          <a:lstStyle/>
          <a:p>
            <a:pPr algn="ctr"/>
            <a:r>
              <a:rPr lang="en-US" sz="1400" dirty="0"/>
              <a:t>Baseline</a:t>
            </a:r>
            <a:endParaRPr lang="en-US" dirty="0"/>
          </a:p>
        </p:txBody>
      </p:sp>
      <p:sp>
        <p:nvSpPr>
          <p:cNvPr id="17" name="TextBox 16">
            <a:extLst>
              <a:ext uri="{FF2B5EF4-FFF2-40B4-BE49-F238E27FC236}">
                <a16:creationId xmlns:a16="http://schemas.microsoft.com/office/drawing/2014/main" id="{BDCA710A-C3A3-495F-AA14-12E15A885B6A}"/>
              </a:ext>
            </a:extLst>
          </p:cNvPr>
          <p:cNvSpPr txBox="1"/>
          <p:nvPr/>
        </p:nvSpPr>
        <p:spPr>
          <a:xfrm rot="19131676">
            <a:off x="1272756" y="6073721"/>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8" name="TextBox 17">
            <a:extLst>
              <a:ext uri="{FF2B5EF4-FFF2-40B4-BE49-F238E27FC236}">
                <a16:creationId xmlns:a16="http://schemas.microsoft.com/office/drawing/2014/main" id="{C8693482-F407-4E9D-98F7-7CCB69412C0E}"/>
              </a:ext>
            </a:extLst>
          </p:cNvPr>
          <p:cNvSpPr txBox="1"/>
          <p:nvPr/>
        </p:nvSpPr>
        <p:spPr>
          <a:xfrm>
            <a:off x="2162790" y="5846026"/>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9" name="TextBox 18">
            <a:extLst>
              <a:ext uri="{FF2B5EF4-FFF2-40B4-BE49-F238E27FC236}">
                <a16:creationId xmlns:a16="http://schemas.microsoft.com/office/drawing/2014/main" id="{EF8A5995-4585-47C4-AA1B-3C6D69CDE7DE}"/>
              </a:ext>
            </a:extLst>
          </p:cNvPr>
          <p:cNvSpPr txBox="1"/>
          <p:nvPr/>
        </p:nvSpPr>
        <p:spPr>
          <a:xfrm>
            <a:off x="2228367" y="6123007"/>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0" name="TextBox 19">
            <a:extLst>
              <a:ext uri="{FF2B5EF4-FFF2-40B4-BE49-F238E27FC236}">
                <a16:creationId xmlns:a16="http://schemas.microsoft.com/office/drawing/2014/main" id="{14A1BA95-9066-4BA8-99C1-BA15CDB29D9A}"/>
              </a:ext>
            </a:extLst>
          </p:cNvPr>
          <p:cNvSpPr txBox="1"/>
          <p:nvPr/>
        </p:nvSpPr>
        <p:spPr>
          <a:xfrm>
            <a:off x="2652349" y="5846026"/>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3" name="TextBox 22">
            <a:extLst>
              <a:ext uri="{FF2B5EF4-FFF2-40B4-BE49-F238E27FC236}">
                <a16:creationId xmlns:a16="http://schemas.microsoft.com/office/drawing/2014/main" id="{1A7236DE-03E5-4EDA-B245-653AABBB220D}"/>
              </a:ext>
            </a:extLst>
          </p:cNvPr>
          <p:cNvSpPr txBox="1"/>
          <p:nvPr/>
        </p:nvSpPr>
        <p:spPr>
          <a:xfrm rot="19131676">
            <a:off x="6417247" y="5968081"/>
            <a:ext cx="872355" cy="307777"/>
          </a:xfrm>
          <a:prstGeom prst="rect">
            <a:avLst/>
          </a:prstGeom>
          <a:noFill/>
        </p:spPr>
        <p:txBody>
          <a:bodyPr wrap="none" rtlCol="0">
            <a:spAutoFit/>
          </a:bodyPr>
          <a:lstStyle/>
          <a:p>
            <a:pPr algn="ctr"/>
            <a:r>
              <a:rPr lang="en-US" sz="1400" dirty="0"/>
              <a:t>Baseline</a:t>
            </a:r>
            <a:endParaRPr lang="en-US" dirty="0"/>
          </a:p>
        </p:txBody>
      </p:sp>
      <p:sp>
        <p:nvSpPr>
          <p:cNvPr id="24" name="TextBox 23">
            <a:extLst>
              <a:ext uri="{FF2B5EF4-FFF2-40B4-BE49-F238E27FC236}">
                <a16:creationId xmlns:a16="http://schemas.microsoft.com/office/drawing/2014/main" id="{79743261-3F58-4BE7-819C-49364DA88CD4}"/>
              </a:ext>
            </a:extLst>
          </p:cNvPr>
          <p:cNvSpPr txBox="1"/>
          <p:nvPr/>
        </p:nvSpPr>
        <p:spPr>
          <a:xfrm rot="19131676">
            <a:off x="6625295" y="6069313"/>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25" name="TextBox 24">
            <a:extLst>
              <a:ext uri="{FF2B5EF4-FFF2-40B4-BE49-F238E27FC236}">
                <a16:creationId xmlns:a16="http://schemas.microsoft.com/office/drawing/2014/main" id="{1B9B257A-AD7C-414E-B144-031FBD4E935C}"/>
              </a:ext>
            </a:extLst>
          </p:cNvPr>
          <p:cNvSpPr txBox="1"/>
          <p:nvPr/>
        </p:nvSpPr>
        <p:spPr>
          <a:xfrm>
            <a:off x="7515329" y="5841618"/>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26" name="TextBox 25">
            <a:extLst>
              <a:ext uri="{FF2B5EF4-FFF2-40B4-BE49-F238E27FC236}">
                <a16:creationId xmlns:a16="http://schemas.microsoft.com/office/drawing/2014/main" id="{C6DBEC71-1610-4732-A8F7-6AC0CA390383}"/>
              </a:ext>
            </a:extLst>
          </p:cNvPr>
          <p:cNvSpPr txBox="1"/>
          <p:nvPr/>
        </p:nvSpPr>
        <p:spPr>
          <a:xfrm>
            <a:off x="7580906" y="6118599"/>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7" name="TextBox 26">
            <a:extLst>
              <a:ext uri="{FF2B5EF4-FFF2-40B4-BE49-F238E27FC236}">
                <a16:creationId xmlns:a16="http://schemas.microsoft.com/office/drawing/2014/main" id="{BF917CB0-E4E8-4508-BD46-C78230938259}"/>
              </a:ext>
            </a:extLst>
          </p:cNvPr>
          <p:cNvSpPr txBox="1"/>
          <p:nvPr/>
        </p:nvSpPr>
        <p:spPr>
          <a:xfrm>
            <a:off x="8004888" y="5841618"/>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8" name="TextBox 27">
            <a:extLst>
              <a:ext uri="{FF2B5EF4-FFF2-40B4-BE49-F238E27FC236}">
                <a16:creationId xmlns:a16="http://schemas.microsoft.com/office/drawing/2014/main" id="{791D69BB-4FEC-48C2-B979-8FD827F6356B}"/>
              </a:ext>
            </a:extLst>
          </p:cNvPr>
          <p:cNvSpPr txBox="1"/>
          <p:nvPr/>
        </p:nvSpPr>
        <p:spPr>
          <a:xfrm>
            <a:off x="0" y="6581001"/>
            <a:ext cx="2132303" cy="276999"/>
          </a:xfrm>
          <a:prstGeom prst="rect">
            <a:avLst/>
          </a:prstGeom>
          <a:noFill/>
        </p:spPr>
        <p:txBody>
          <a:bodyPr wrap="square" rtlCol="0">
            <a:spAutoFit/>
          </a:bodyPr>
          <a:lstStyle/>
          <a:p>
            <a:r>
              <a:rPr lang="en-US" sz="1200" dirty="0"/>
              <a:t>FDR corrected within group</a:t>
            </a:r>
          </a:p>
        </p:txBody>
      </p:sp>
    </p:spTree>
    <p:extLst>
      <p:ext uri="{BB962C8B-B14F-4D97-AF65-F5344CB8AC3E}">
        <p14:creationId xmlns:p14="http://schemas.microsoft.com/office/powerpoint/2010/main" val="70083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29C1-2882-1A4B-9678-078538E8F809}"/>
              </a:ext>
            </a:extLst>
          </p:cNvPr>
          <p:cNvSpPr>
            <a:spLocks noGrp="1"/>
          </p:cNvSpPr>
          <p:nvPr>
            <p:ph type="title"/>
          </p:nvPr>
        </p:nvSpPr>
        <p:spPr/>
        <p:txBody>
          <a:bodyPr/>
          <a:lstStyle/>
          <a:p>
            <a:r>
              <a:rPr lang="en-US" dirty="0"/>
              <a:t>Behavior – Hit Rates</a:t>
            </a:r>
          </a:p>
        </p:txBody>
      </p:sp>
      <p:pic>
        <p:nvPicPr>
          <p:cNvPr id="5" name="Picture 4">
            <a:extLst>
              <a:ext uri="{FF2B5EF4-FFF2-40B4-BE49-F238E27FC236}">
                <a16:creationId xmlns:a16="http://schemas.microsoft.com/office/drawing/2014/main" id="{4904F59C-782B-F34B-8B93-671999CB9BFA}"/>
              </a:ext>
            </a:extLst>
          </p:cNvPr>
          <p:cNvPicPr>
            <a:picLocks noChangeAspect="1"/>
          </p:cNvPicPr>
          <p:nvPr/>
        </p:nvPicPr>
        <p:blipFill>
          <a:blip r:embed="rId2"/>
          <a:srcRect/>
          <a:stretch/>
        </p:blipFill>
        <p:spPr>
          <a:xfrm>
            <a:off x="2981253" y="1694405"/>
            <a:ext cx="7629940" cy="4327210"/>
          </a:xfrm>
          <a:prstGeom prst="rect">
            <a:avLst/>
          </a:prstGeom>
        </p:spPr>
      </p:pic>
      <p:sp>
        <p:nvSpPr>
          <p:cNvPr id="3" name="TextBox 2">
            <a:extLst>
              <a:ext uri="{FF2B5EF4-FFF2-40B4-BE49-F238E27FC236}">
                <a16:creationId xmlns:a16="http://schemas.microsoft.com/office/drawing/2014/main" id="{5DF728F1-F9C1-4E40-815C-AC31D9B5F904}"/>
              </a:ext>
            </a:extLst>
          </p:cNvPr>
          <p:cNvSpPr txBox="1"/>
          <p:nvPr/>
        </p:nvSpPr>
        <p:spPr>
          <a:xfrm>
            <a:off x="423583" y="3325979"/>
            <a:ext cx="2602005" cy="1754326"/>
          </a:xfrm>
          <a:prstGeom prst="rect">
            <a:avLst/>
          </a:prstGeom>
          <a:noFill/>
        </p:spPr>
        <p:txBody>
          <a:bodyPr wrap="square" rtlCol="0">
            <a:spAutoFit/>
          </a:bodyPr>
          <a:lstStyle/>
          <a:p>
            <a:r>
              <a:rPr lang="en-US" dirty="0"/>
              <a:t>Main effects of encoding phase and CS type</a:t>
            </a:r>
          </a:p>
          <a:p>
            <a:endParaRPr lang="en-US" dirty="0"/>
          </a:p>
          <a:p>
            <a:r>
              <a:rPr lang="en-US" dirty="0"/>
              <a:t>Interaction of encoding phase X CS type</a:t>
            </a:r>
          </a:p>
        </p:txBody>
      </p:sp>
      <p:sp>
        <p:nvSpPr>
          <p:cNvPr id="6" name="TextBox 5">
            <a:extLst>
              <a:ext uri="{FF2B5EF4-FFF2-40B4-BE49-F238E27FC236}">
                <a16:creationId xmlns:a16="http://schemas.microsoft.com/office/drawing/2014/main" id="{2065E668-EDE3-4868-AB50-A7AC6E6DDFFC}"/>
              </a:ext>
            </a:extLst>
          </p:cNvPr>
          <p:cNvSpPr txBox="1"/>
          <p:nvPr/>
        </p:nvSpPr>
        <p:spPr>
          <a:xfrm>
            <a:off x="10736352" y="1694405"/>
            <a:ext cx="1095172" cy="1200329"/>
          </a:xfrm>
          <a:prstGeom prst="rect">
            <a:avLst/>
          </a:prstGeom>
          <a:noFill/>
        </p:spPr>
        <p:txBody>
          <a:bodyPr wrap="none" rtlCol="0">
            <a:spAutoFit/>
          </a:bodyPr>
          <a:lstStyle/>
          <a:p>
            <a:r>
              <a:rPr lang="en-US" sz="3600" dirty="0">
                <a:solidFill>
                  <a:srgbClr val="EE7D31"/>
                </a:solidFill>
              </a:rPr>
              <a:t>CS+</a:t>
            </a:r>
          </a:p>
          <a:p>
            <a:r>
              <a:rPr lang="en-US" sz="3600" dirty="0">
                <a:solidFill>
                  <a:srgbClr val="7F8081"/>
                </a:solidFill>
              </a:rPr>
              <a:t>CS-</a:t>
            </a:r>
          </a:p>
        </p:txBody>
      </p:sp>
    </p:spTree>
    <p:extLst>
      <p:ext uri="{BB962C8B-B14F-4D97-AF65-F5344CB8AC3E}">
        <p14:creationId xmlns:p14="http://schemas.microsoft.com/office/powerpoint/2010/main" val="175337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icture containing clock&#10;&#10;Description automatically generated">
            <a:extLst>
              <a:ext uri="{FF2B5EF4-FFF2-40B4-BE49-F238E27FC236}">
                <a16:creationId xmlns:a16="http://schemas.microsoft.com/office/drawing/2014/main" id="{4A25BD71-4077-4E89-A534-0972DC6C6847}"/>
              </a:ext>
            </a:extLst>
          </p:cNvPr>
          <p:cNvPicPr>
            <a:picLocks noChangeAspect="1"/>
          </p:cNvPicPr>
          <p:nvPr/>
        </p:nvPicPr>
        <p:blipFill>
          <a:blip r:embed="rId3"/>
          <a:stretch>
            <a:fillRect/>
          </a:stretch>
        </p:blipFill>
        <p:spPr>
          <a:xfrm>
            <a:off x="6154061" y="2183869"/>
            <a:ext cx="5148082" cy="3636271"/>
          </a:xfrm>
          <a:prstGeom prst="rect">
            <a:avLst/>
          </a:prstGeom>
        </p:spPr>
      </p:pic>
      <p:pic>
        <p:nvPicPr>
          <p:cNvPr id="25" name="Picture 24">
            <a:extLst>
              <a:ext uri="{FF2B5EF4-FFF2-40B4-BE49-F238E27FC236}">
                <a16:creationId xmlns:a16="http://schemas.microsoft.com/office/drawing/2014/main" id="{D970E946-76D5-4BA9-A5A4-5A91A6B2F888}"/>
              </a:ext>
            </a:extLst>
          </p:cNvPr>
          <p:cNvPicPr>
            <a:picLocks noChangeAspect="1"/>
          </p:cNvPicPr>
          <p:nvPr/>
        </p:nvPicPr>
        <p:blipFill>
          <a:blip r:embed="rId4"/>
          <a:stretch>
            <a:fillRect/>
          </a:stretch>
        </p:blipFill>
        <p:spPr>
          <a:xfrm>
            <a:off x="775769" y="2064996"/>
            <a:ext cx="5148082" cy="3755144"/>
          </a:xfrm>
          <a:prstGeom prst="rect">
            <a:avLst/>
          </a:prstGeom>
        </p:spPr>
      </p:pic>
      <p:sp>
        <p:nvSpPr>
          <p:cNvPr id="2" name="Title 1">
            <a:extLst>
              <a:ext uri="{FF2B5EF4-FFF2-40B4-BE49-F238E27FC236}">
                <a16:creationId xmlns:a16="http://schemas.microsoft.com/office/drawing/2014/main" id="{B612F8C1-F0BD-4BEA-91EE-4C1EA412A10F}"/>
              </a:ext>
            </a:extLst>
          </p:cNvPr>
          <p:cNvSpPr>
            <a:spLocks noGrp="1"/>
          </p:cNvSpPr>
          <p:nvPr>
            <p:ph type="title"/>
          </p:nvPr>
        </p:nvSpPr>
        <p:spPr/>
        <p:txBody>
          <a:bodyPr/>
          <a:lstStyle/>
          <a:p>
            <a:r>
              <a:rPr lang="en-US" dirty="0"/>
              <a:t>RSA to novel foils</a:t>
            </a:r>
          </a:p>
        </p:txBody>
      </p:sp>
      <p:sp>
        <p:nvSpPr>
          <p:cNvPr id="4" name="TextBox 3">
            <a:extLst>
              <a:ext uri="{FF2B5EF4-FFF2-40B4-BE49-F238E27FC236}">
                <a16:creationId xmlns:a16="http://schemas.microsoft.com/office/drawing/2014/main" id="{8A7DA725-D5CD-4ED0-A342-EE4CA0DE03ED}"/>
              </a:ext>
            </a:extLst>
          </p:cNvPr>
          <p:cNvSpPr txBox="1"/>
          <p:nvPr/>
        </p:nvSpPr>
        <p:spPr>
          <a:xfrm>
            <a:off x="8507589" y="1352695"/>
            <a:ext cx="1005403" cy="461665"/>
          </a:xfrm>
          <a:prstGeom prst="rect">
            <a:avLst/>
          </a:prstGeom>
          <a:noFill/>
        </p:spPr>
        <p:txBody>
          <a:bodyPr wrap="none" rtlCol="0">
            <a:spAutoFit/>
          </a:bodyPr>
          <a:lstStyle/>
          <a:p>
            <a:r>
              <a:rPr lang="en-US" sz="2400" dirty="0"/>
              <a:t>PTSD</a:t>
            </a:r>
          </a:p>
        </p:txBody>
      </p:sp>
      <p:sp>
        <p:nvSpPr>
          <p:cNvPr id="5" name="TextBox 4">
            <a:extLst>
              <a:ext uri="{FF2B5EF4-FFF2-40B4-BE49-F238E27FC236}">
                <a16:creationId xmlns:a16="http://schemas.microsoft.com/office/drawing/2014/main" id="{AD15653F-7C84-4739-B8E1-80BEE0A09326}"/>
              </a:ext>
            </a:extLst>
          </p:cNvPr>
          <p:cNvSpPr txBox="1"/>
          <p:nvPr/>
        </p:nvSpPr>
        <p:spPr>
          <a:xfrm>
            <a:off x="2572810" y="1377016"/>
            <a:ext cx="1229824" cy="461665"/>
          </a:xfrm>
          <a:prstGeom prst="rect">
            <a:avLst/>
          </a:prstGeom>
          <a:noFill/>
        </p:spPr>
        <p:txBody>
          <a:bodyPr wrap="none" rtlCol="0">
            <a:spAutoFit/>
          </a:bodyPr>
          <a:lstStyle/>
          <a:p>
            <a:r>
              <a:rPr lang="en-US" sz="2400" dirty="0"/>
              <a:t>Healthy</a:t>
            </a:r>
          </a:p>
        </p:txBody>
      </p:sp>
      <p:sp>
        <p:nvSpPr>
          <p:cNvPr id="6" name="TextBox 5">
            <a:extLst>
              <a:ext uri="{FF2B5EF4-FFF2-40B4-BE49-F238E27FC236}">
                <a16:creationId xmlns:a16="http://schemas.microsoft.com/office/drawing/2014/main" id="{B868252E-5577-4923-813F-E407F56EEAA9}"/>
              </a:ext>
            </a:extLst>
          </p:cNvPr>
          <p:cNvSpPr txBox="1"/>
          <p:nvPr/>
        </p:nvSpPr>
        <p:spPr>
          <a:xfrm>
            <a:off x="1772591" y="1819124"/>
            <a:ext cx="800219" cy="369332"/>
          </a:xfrm>
          <a:prstGeom prst="rect">
            <a:avLst/>
          </a:prstGeom>
          <a:noFill/>
        </p:spPr>
        <p:txBody>
          <a:bodyPr wrap="none" rtlCol="0">
            <a:spAutoFit/>
          </a:bodyPr>
          <a:lstStyle/>
          <a:p>
            <a:r>
              <a:rPr lang="en-US" dirty="0"/>
              <a:t>dACC</a:t>
            </a:r>
          </a:p>
        </p:txBody>
      </p:sp>
      <p:sp>
        <p:nvSpPr>
          <p:cNvPr id="7" name="TextBox 6">
            <a:extLst>
              <a:ext uri="{FF2B5EF4-FFF2-40B4-BE49-F238E27FC236}">
                <a16:creationId xmlns:a16="http://schemas.microsoft.com/office/drawing/2014/main" id="{C8A83836-800A-49A5-A188-442BD79B0D56}"/>
              </a:ext>
            </a:extLst>
          </p:cNvPr>
          <p:cNvSpPr txBox="1"/>
          <p:nvPr/>
        </p:nvSpPr>
        <p:spPr>
          <a:xfrm>
            <a:off x="4478793" y="1751845"/>
            <a:ext cx="954107" cy="369332"/>
          </a:xfrm>
          <a:prstGeom prst="rect">
            <a:avLst/>
          </a:prstGeom>
          <a:noFill/>
        </p:spPr>
        <p:txBody>
          <a:bodyPr wrap="none" rtlCol="0">
            <a:spAutoFit/>
          </a:bodyPr>
          <a:lstStyle/>
          <a:p>
            <a:r>
              <a:rPr lang="en-US" dirty="0"/>
              <a:t>vmPFC</a:t>
            </a:r>
          </a:p>
        </p:txBody>
      </p:sp>
      <p:sp>
        <p:nvSpPr>
          <p:cNvPr id="8" name="TextBox 7">
            <a:extLst>
              <a:ext uri="{FF2B5EF4-FFF2-40B4-BE49-F238E27FC236}">
                <a16:creationId xmlns:a16="http://schemas.microsoft.com/office/drawing/2014/main" id="{8080E1B2-6905-4D13-8F0E-BBA3E89199C2}"/>
              </a:ext>
            </a:extLst>
          </p:cNvPr>
          <p:cNvSpPr txBox="1"/>
          <p:nvPr/>
        </p:nvSpPr>
        <p:spPr>
          <a:xfrm>
            <a:off x="7120348" y="1696011"/>
            <a:ext cx="800219" cy="369332"/>
          </a:xfrm>
          <a:prstGeom prst="rect">
            <a:avLst/>
          </a:prstGeom>
          <a:noFill/>
        </p:spPr>
        <p:txBody>
          <a:bodyPr wrap="none" rtlCol="0">
            <a:spAutoFit/>
          </a:bodyPr>
          <a:lstStyle/>
          <a:p>
            <a:r>
              <a:rPr lang="en-US" dirty="0"/>
              <a:t>dACC</a:t>
            </a:r>
          </a:p>
        </p:txBody>
      </p:sp>
      <p:sp>
        <p:nvSpPr>
          <p:cNvPr id="9" name="TextBox 8">
            <a:extLst>
              <a:ext uri="{FF2B5EF4-FFF2-40B4-BE49-F238E27FC236}">
                <a16:creationId xmlns:a16="http://schemas.microsoft.com/office/drawing/2014/main" id="{659556B9-C7B7-48C4-ABCF-FB01A5683748}"/>
              </a:ext>
            </a:extLst>
          </p:cNvPr>
          <p:cNvSpPr txBox="1"/>
          <p:nvPr/>
        </p:nvSpPr>
        <p:spPr>
          <a:xfrm>
            <a:off x="9619190" y="1696011"/>
            <a:ext cx="954107" cy="369332"/>
          </a:xfrm>
          <a:prstGeom prst="rect">
            <a:avLst/>
          </a:prstGeom>
          <a:noFill/>
        </p:spPr>
        <p:txBody>
          <a:bodyPr wrap="none" rtlCol="0">
            <a:spAutoFit/>
          </a:bodyPr>
          <a:lstStyle/>
          <a:p>
            <a:r>
              <a:rPr lang="en-US" dirty="0"/>
              <a:t>vmPFC</a:t>
            </a:r>
          </a:p>
        </p:txBody>
      </p:sp>
      <p:sp>
        <p:nvSpPr>
          <p:cNvPr id="10" name="TextBox 9">
            <a:extLst>
              <a:ext uri="{FF2B5EF4-FFF2-40B4-BE49-F238E27FC236}">
                <a16:creationId xmlns:a16="http://schemas.microsoft.com/office/drawing/2014/main" id="{129C69DC-E977-4316-915C-17B9D0E5869C}"/>
              </a:ext>
            </a:extLst>
          </p:cNvPr>
          <p:cNvSpPr txBox="1"/>
          <p:nvPr/>
        </p:nvSpPr>
        <p:spPr>
          <a:xfrm>
            <a:off x="269326" y="1346361"/>
            <a:ext cx="1664237" cy="461665"/>
          </a:xfrm>
          <a:prstGeom prst="rect">
            <a:avLst/>
          </a:prstGeom>
          <a:noFill/>
        </p:spPr>
        <p:txBody>
          <a:bodyPr wrap="none" rtlCol="0">
            <a:spAutoFit/>
          </a:bodyPr>
          <a:lstStyle/>
          <a:p>
            <a:pPr algn="ctr"/>
            <a:r>
              <a:rPr lang="en-US" sz="2400" dirty="0">
                <a:solidFill>
                  <a:srgbClr val="EE7D31"/>
                </a:solidFill>
              </a:rPr>
              <a:t>CS+</a:t>
            </a:r>
            <a:r>
              <a:rPr lang="en-US" sz="2400" dirty="0"/>
              <a:t> – </a:t>
            </a:r>
            <a:r>
              <a:rPr lang="en-US" sz="2400" dirty="0">
                <a:solidFill>
                  <a:srgbClr val="7F8081"/>
                </a:solidFill>
              </a:rPr>
              <a:t>CS-</a:t>
            </a:r>
          </a:p>
        </p:txBody>
      </p:sp>
      <p:sp>
        <p:nvSpPr>
          <p:cNvPr id="11" name="TextBox 10">
            <a:extLst>
              <a:ext uri="{FF2B5EF4-FFF2-40B4-BE49-F238E27FC236}">
                <a16:creationId xmlns:a16="http://schemas.microsoft.com/office/drawing/2014/main" id="{CECF7617-C8D0-442F-B37F-2AB33912F4EA}"/>
              </a:ext>
            </a:extLst>
          </p:cNvPr>
          <p:cNvSpPr txBox="1"/>
          <p:nvPr/>
        </p:nvSpPr>
        <p:spPr>
          <a:xfrm rot="19131676">
            <a:off x="1064708" y="5972489"/>
            <a:ext cx="872355" cy="307777"/>
          </a:xfrm>
          <a:prstGeom prst="rect">
            <a:avLst/>
          </a:prstGeom>
          <a:noFill/>
        </p:spPr>
        <p:txBody>
          <a:bodyPr wrap="none" rtlCol="0">
            <a:spAutoFit/>
          </a:bodyPr>
          <a:lstStyle/>
          <a:p>
            <a:pPr algn="ctr"/>
            <a:r>
              <a:rPr lang="en-US" sz="1400" dirty="0"/>
              <a:t>Baseline</a:t>
            </a:r>
            <a:endParaRPr lang="en-US" dirty="0"/>
          </a:p>
        </p:txBody>
      </p:sp>
      <p:sp>
        <p:nvSpPr>
          <p:cNvPr id="12" name="TextBox 11">
            <a:extLst>
              <a:ext uri="{FF2B5EF4-FFF2-40B4-BE49-F238E27FC236}">
                <a16:creationId xmlns:a16="http://schemas.microsoft.com/office/drawing/2014/main" id="{6639BB2D-E0E6-4267-8D55-8ACA9180C908}"/>
              </a:ext>
            </a:extLst>
          </p:cNvPr>
          <p:cNvSpPr txBox="1"/>
          <p:nvPr/>
        </p:nvSpPr>
        <p:spPr>
          <a:xfrm rot="19131676">
            <a:off x="1272756" y="6073721"/>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3" name="TextBox 12">
            <a:extLst>
              <a:ext uri="{FF2B5EF4-FFF2-40B4-BE49-F238E27FC236}">
                <a16:creationId xmlns:a16="http://schemas.microsoft.com/office/drawing/2014/main" id="{65A1E4AB-8149-4620-8B7F-B6EC1F04A9C3}"/>
              </a:ext>
            </a:extLst>
          </p:cNvPr>
          <p:cNvSpPr txBox="1"/>
          <p:nvPr/>
        </p:nvSpPr>
        <p:spPr>
          <a:xfrm>
            <a:off x="2162790" y="5846026"/>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4" name="TextBox 13">
            <a:extLst>
              <a:ext uri="{FF2B5EF4-FFF2-40B4-BE49-F238E27FC236}">
                <a16:creationId xmlns:a16="http://schemas.microsoft.com/office/drawing/2014/main" id="{0D70C3F1-776F-4E49-9B1B-C9295503A53E}"/>
              </a:ext>
            </a:extLst>
          </p:cNvPr>
          <p:cNvSpPr txBox="1"/>
          <p:nvPr/>
        </p:nvSpPr>
        <p:spPr>
          <a:xfrm>
            <a:off x="2228367" y="6123007"/>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15" name="TextBox 14">
            <a:extLst>
              <a:ext uri="{FF2B5EF4-FFF2-40B4-BE49-F238E27FC236}">
                <a16:creationId xmlns:a16="http://schemas.microsoft.com/office/drawing/2014/main" id="{635B3CF7-6BCD-4E8C-8FFF-71C818CAB0DB}"/>
              </a:ext>
            </a:extLst>
          </p:cNvPr>
          <p:cNvSpPr txBox="1"/>
          <p:nvPr/>
        </p:nvSpPr>
        <p:spPr>
          <a:xfrm>
            <a:off x="2652349" y="5846026"/>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16" name="TextBox 15">
            <a:extLst>
              <a:ext uri="{FF2B5EF4-FFF2-40B4-BE49-F238E27FC236}">
                <a16:creationId xmlns:a16="http://schemas.microsoft.com/office/drawing/2014/main" id="{DA692A2F-68F1-411D-935F-2E97D92D3747}"/>
              </a:ext>
            </a:extLst>
          </p:cNvPr>
          <p:cNvSpPr txBox="1"/>
          <p:nvPr/>
        </p:nvSpPr>
        <p:spPr>
          <a:xfrm rot="19131676">
            <a:off x="6417247" y="5968081"/>
            <a:ext cx="872355" cy="307777"/>
          </a:xfrm>
          <a:prstGeom prst="rect">
            <a:avLst/>
          </a:prstGeom>
          <a:noFill/>
        </p:spPr>
        <p:txBody>
          <a:bodyPr wrap="none" rtlCol="0">
            <a:spAutoFit/>
          </a:bodyPr>
          <a:lstStyle/>
          <a:p>
            <a:pPr algn="ctr"/>
            <a:r>
              <a:rPr lang="en-US" sz="1400" dirty="0"/>
              <a:t>Baseline</a:t>
            </a:r>
            <a:endParaRPr lang="en-US" dirty="0"/>
          </a:p>
        </p:txBody>
      </p:sp>
      <p:sp>
        <p:nvSpPr>
          <p:cNvPr id="17" name="TextBox 16">
            <a:extLst>
              <a:ext uri="{FF2B5EF4-FFF2-40B4-BE49-F238E27FC236}">
                <a16:creationId xmlns:a16="http://schemas.microsoft.com/office/drawing/2014/main" id="{6154C7C8-576E-43D5-BA3E-35C0E204D1B2}"/>
              </a:ext>
            </a:extLst>
          </p:cNvPr>
          <p:cNvSpPr txBox="1"/>
          <p:nvPr/>
        </p:nvSpPr>
        <p:spPr>
          <a:xfrm rot="19131676">
            <a:off x="6625295" y="6069313"/>
            <a:ext cx="1051890" cy="307777"/>
          </a:xfrm>
          <a:prstGeom prst="rect">
            <a:avLst/>
          </a:prstGeom>
          <a:noFill/>
        </p:spPr>
        <p:txBody>
          <a:bodyPr wrap="none" rtlCol="0">
            <a:spAutoFit/>
          </a:bodyPr>
          <a:lstStyle/>
          <a:p>
            <a:pPr algn="ctr"/>
            <a:r>
              <a:rPr lang="en-US" sz="1400" dirty="0">
                <a:solidFill>
                  <a:srgbClr val="6E1D6D"/>
                </a:solidFill>
              </a:rPr>
              <a:t>Acquisition</a:t>
            </a:r>
            <a:endParaRPr lang="en-US" dirty="0">
              <a:solidFill>
                <a:srgbClr val="6E1D6D"/>
              </a:solidFill>
            </a:endParaRPr>
          </a:p>
        </p:txBody>
      </p:sp>
      <p:sp>
        <p:nvSpPr>
          <p:cNvPr id="18" name="TextBox 17">
            <a:extLst>
              <a:ext uri="{FF2B5EF4-FFF2-40B4-BE49-F238E27FC236}">
                <a16:creationId xmlns:a16="http://schemas.microsoft.com/office/drawing/2014/main" id="{3B8A2F50-7A0C-4DEB-9016-8FD2B9302AA3}"/>
              </a:ext>
            </a:extLst>
          </p:cNvPr>
          <p:cNvSpPr txBox="1"/>
          <p:nvPr/>
        </p:nvSpPr>
        <p:spPr>
          <a:xfrm>
            <a:off x="7515329" y="5841618"/>
            <a:ext cx="630511" cy="307777"/>
          </a:xfrm>
          <a:prstGeom prst="rect">
            <a:avLst/>
          </a:prstGeom>
          <a:noFill/>
        </p:spPr>
        <p:txBody>
          <a:bodyPr wrap="square" rtlCol="0">
            <a:spAutoFit/>
          </a:bodyPr>
          <a:lstStyle/>
          <a:p>
            <a:pPr algn="ctr"/>
            <a:r>
              <a:rPr lang="en-US" sz="1400" dirty="0">
                <a:solidFill>
                  <a:srgbClr val="42775A"/>
                </a:solidFill>
              </a:rPr>
              <a:t>Early</a:t>
            </a:r>
            <a:endParaRPr lang="en-US" dirty="0">
              <a:solidFill>
                <a:srgbClr val="42775A"/>
              </a:solidFill>
            </a:endParaRPr>
          </a:p>
        </p:txBody>
      </p:sp>
      <p:sp>
        <p:nvSpPr>
          <p:cNvPr id="19" name="TextBox 18">
            <a:extLst>
              <a:ext uri="{FF2B5EF4-FFF2-40B4-BE49-F238E27FC236}">
                <a16:creationId xmlns:a16="http://schemas.microsoft.com/office/drawing/2014/main" id="{081AF56F-5458-470B-9003-EF6B7614E8CA}"/>
              </a:ext>
            </a:extLst>
          </p:cNvPr>
          <p:cNvSpPr txBox="1"/>
          <p:nvPr/>
        </p:nvSpPr>
        <p:spPr>
          <a:xfrm>
            <a:off x="7580906" y="6118599"/>
            <a:ext cx="962123" cy="307777"/>
          </a:xfrm>
          <a:prstGeom prst="rect">
            <a:avLst/>
          </a:prstGeom>
          <a:noFill/>
        </p:spPr>
        <p:txBody>
          <a:bodyPr wrap="none" rtlCol="0">
            <a:spAutoFit/>
          </a:bodyPr>
          <a:lstStyle/>
          <a:p>
            <a:pPr algn="ctr"/>
            <a:r>
              <a:rPr lang="en-US" sz="1400" dirty="0">
                <a:solidFill>
                  <a:srgbClr val="42775A"/>
                </a:solidFill>
              </a:rPr>
              <a:t>Extinction</a:t>
            </a:r>
            <a:endParaRPr lang="en-US" dirty="0">
              <a:solidFill>
                <a:srgbClr val="42775A"/>
              </a:solidFill>
            </a:endParaRPr>
          </a:p>
        </p:txBody>
      </p:sp>
      <p:sp>
        <p:nvSpPr>
          <p:cNvPr id="20" name="TextBox 19">
            <a:extLst>
              <a:ext uri="{FF2B5EF4-FFF2-40B4-BE49-F238E27FC236}">
                <a16:creationId xmlns:a16="http://schemas.microsoft.com/office/drawing/2014/main" id="{9B8A2ED5-B50A-477F-96D5-44E5620B60A7}"/>
              </a:ext>
            </a:extLst>
          </p:cNvPr>
          <p:cNvSpPr txBox="1"/>
          <p:nvPr/>
        </p:nvSpPr>
        <p:spPr>
          <a:xfrm>
            <a:off x="8004888" y="5841618"/>
            <a:ext cx="630511" cy="307777"/>
          </a:xfrm>
          <a:prstGeom prst="rect">
            <a:avLst/>
          </a:prstGeom>
          <a:noFill/>
        </p:spPr>
        <p:txBody>
          <a:bodyPr wrap="square" rtlCol="0">
            <a:spAutoFit/>
          </a:bodyPr>
          <a:lstStyle/>
          <a:p>
            <a:pPr algn="ctr"/>
            <a:r>
              <a:rPr lang="en-US" sz="1400" dirty="0">
                <a:solidFill>
                  <a:srgbClr val="42775A"/>
                </a:solidFill>
              </a:rPr>
              <a:t>Late</a:t>
            </a:r>
            <a:endParaRPr lang="en-US" dirty="0">
              <a:solidFill>
                <a:srgbClr val="42775A"/>
              </a:solidFill>
            </a:endParaRPr>
          </a:p>
        </p:txBody>
      </p:sp>
      <p:sp>
        <p:nvSpPr>
          <p:cNvPr id="21" name="TextBox 20">
            <a:extLst>
              <a:ext uri="{FF2B5EF4-FFF2-40B4-BE49-F238E27FC236}">
                <a16:creationId xmlns:a16="http://schemas.microsoft.com/office/drawing/2014/main" id="{2EB7F7DB-4431-47F3-8797-5544A1ADEDD5}"/>
              </a:ext>
            </a:extLst>
          </p:cNvPr>
          <p:cNvSpPr txBox="1"/>
          <p:nvPr/>
        </p:nvSpPr>
        <p:spPr>
          <a:xfrm>
            <a:off x="0" y="6581001"/>
            <a:ext cx="2132303" cy="276999"/>
          </a:xfrm>
          <a:prstGeom prst="rect">
            <a:avLst/>
          </a:prstGeom>
          <a:noFill/>
        </p:spPr>
        <p:txBody>
          <a:bodyPr wrap="square" rtlCol="0">
            <a:spAutoFit/>
          </a:bodyPr>
          <a:lstStyle/>
          <a:p>
            <a:r>
              <a:rPr lang="en-US" sz="1200" dirty="0"/>
              <a:t>FDR corrected within group</a:t>
            </a:r>
          </a:p>
        </p:txBody>
      </p:sp>
      <p:sp>
        <p:nvSpPr>
          <p:cNvPr id="28" name="Rectangle 27">
            <a:extLst>
              <a:ext uri="{FF2B5EF4-FFF2-40B4-BE49-F238E27FC236}">
                <a16:creationId xmlns:a16="http://schemas.microsoft.com/office/drawing/2014/main" id="{3DBD3AF9-5DBF-405A-A982-4D2FA4705742}"/>
              </a:ext>
            </a:extLst>
          </p:cNvPr>
          <p:cNvSpPr/>
          <p:nvPr/>
        </p:nvSpPr>
        <p:spPr>
          <a:xfrm>
            <a:off x="1377794" y="2084553"/>
            <a:ext cx="4610531" cy="356799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1B0B0FE-D1AF-4728-9D87-7C4BC6C8F750}"/>
              </a:ext>
            </a:extLst>
          </p:cNvPr>
          <p:cNvSpPr/>
          <p:nvPr/>
        </p:nvSpPr>
        <p:spPr>
          <a:xfrm>
            <a:off x="6705024" y="2054812"/>
            <a:ext cx="4610531" cy="356799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239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BB46-72B7-F844-BC65-049BC86261D0}"/>
              </a:ext>
            </a:extLst>
          </p:cNvPr>
          <p:cNvSpPr>
            <a:spLocks noGrp="1"/>
          </p:cNvSpPr>
          <p:nvPr>
            <p:ph type="title"/>
          </p:nvPr>
        </p:nvSpPr>
        <p:spPr/>
        <p:txBody>
          <a:bodyPr/>
          <a:lstStyle/>
          <a:p>
            <a:r>
              <a:rPr lang="en-US" dirty="0"/>
              <a:t>Interim Summary – memory</a:t>
            </a:r>
          </a:p>
        </p:txBody>
      </p:sp>
      <p:sp>
        <p:nvSpPr>
          <p:cNvPr id="5" name="Content Placeholder 4">
            <a:extLst>
              <a:ext uri="{FF2B5EF4-FFF2-40B4-BE49-F238E27FC236}">
                <a16:creationId xmlns:a16="http://schemas.microsoft.com/office/drawing/2014/main" id="{3DE45272-A5F0-4586-ADC5-F0647DFE1C98}"/>
              </a:ext>
            </a:extLst>
          </p:cNvPr>
          <p:cNvSpPr>
            <a:spLocks noGrp="1"/>
          </p:cNvSpPr>
          <p:nvPr>
            <p:ph idx="1"/>
          </p:nvPr>
        </p:nvSpPr>
        <p:spPr>
          <a:xfrm>
            <a:off x="838200" y="2236304"/>
            <a:ext cx="10515600" cy="3423824"/>
          </a:xfrm>
        </p:spPr>
        <p:txBody>
          <a:bodyPr/>
          <a:lstStyle/>
          <a:p>
            <a:r>
              <a:rPr lang="en-US" dirty="0"/>
              <a:t>Selective reinstatement of fear memories are reinstated in the dACC regardless of memory episodic memory</a:t>
            </a:r>
          </a:p>
          <a:p>
            <a:pPr lvl="1"/>
            <a:r>
              <a:rPr lang="en-US" dirty="0"/>
              <a:t>Betters ways of pursuing this?</a:t>
            </a:r>
          </a:p>
          <a:p>
            <a:endParaRPr lang="en-US" dirty="0"/>
          </a:p>
          <a:p>
            <a:r>
              <a:rPr lang="en-US" dirty="0"/>
              <a:t>For healthy adults, vmPFC some selective RSA for novel foils</a:t>
            </a:r>
          </a:p>
          <a:p>
            <a:pPr lvl="1"/>
            <a:r>
              <a:rPr lang="en-US" dirty="0"/>
              <a:t>Need to investigate correct rejections vs. false alarms</a:t>
            </a:r>
          </a:p>
        </p:txBody>
      </p:sp>
    </p:spTree>
    <p:extLst>
      <p:ext uri="{BB962C8B-B14F-4D97-AF65-F5344CB8AC3E}">
        <p14:creationId xmlns:p14="http://schemas.microsoft.com/office/powerpoint/2010/main" val="373038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A9D9-FAAD-425E-95DC-D17FBF2F1763}"/>
              </a:ext>
            </a:extLst>
          </p:cNvPr>
          <p:cNvSpPr>
            <a:spLocks noGrp="1"/>
          </p:cNvSpPr>
          <p:nvPr>
            <p:ph type="title"/>
          </p:nvPr>
        </p:nvSpPr>
        <p:spPr/>
        <p:txBody>
          <a:bodyPr>
            <a:normAutofit/>
          </a:bodyPr>
          <a:lstStyle/>
          <a:p>
            <a:r>
              <a:rPr lang="en-US" sz="3600" dirty="0"/>
              <a:t>What mechanism supports reinstatement in PFC?</a:t>
            </a:r>
          </a:p>
        </p:txBody>
      </p:sp>
      <p:sp>
        <p:nvSpPr>
          <p:cNvPr id="3" name="Content Placeholder 2">
            <a:extLst>
              <a:ext uri="{FF2B5EF4-FFF2-40B4-BE49-F238E27FC236}">
                <a16:creationId xmlns:a16="http://schemas.microsoft.com/office/drawing/2014/main" id="{D784F7A9-6497-4D89-983D-CE32FAB022F6}"/>
              </a:ext>
            </a:extLst>
          </p:cNvPr>
          <p:cNvSpPr>
            <a:spLocks noGrp="1"/>
          </p:cNvSpPr>
          <p:nvPr>
            <p:ph idx="1"/>
          </p:nvPr>
        </p:nvSpPr>
        <p:spPr/>
        <p:txBody>
          <a:bodyPr>
            <a:normAutofit fontScale="92500" lnSpcReduction="20000"/>
          </a:bodyPr>
          <a:lstStyle/>
          <a:p>
            <a:r>
              <a:rPr lang="en-US" sz="2400" dirty="0"/>
              <a:t>Functional connectivity - </a:t>
            </a:r>
            <a:r>
              <a:rPr lang="en-US" sz="2400" dirty="0" err="1"/>
              <a:t>gPPI</a:t>
            </a:r>
            <a:endParaRPr lang="en-US" sz="2400" dirty="0"/>
          </a:p>
          <a:p>
            <a:endParaRPr lang="en-US" sz="2400" dirty="0"/>
          </a:p>
          <a:p>
            <a:r>
              <a:rPr lang="en-US" sz="2400" dirty="0"/>
              <a:t>FSL, with SPM deconvolution to get neuronal signal</a:t>
            </a:r>
          </a:p>
          <a:p>
            <a:endParaRPr lang="en-US" sz="2400" dirty="0"/>
          </a:p>
          <a:p>
            <a:r>
              <a:rPr lang="en-US" sz="2400" dirty="0"/>
              <a:t>First pass analysis focuses on connections between our PFC ROIs, and the hippocampus and amygdala</a:t>
            </a:r>
          </a:p>
          <a:p>
            <a:endParaRPr lang="en-US" sz="2400" dirty="0"/>
          </a:p>
          <a:p>
            <a:r>
              <a:rPr lang="en-US" sz="2400" dirty="0"/>
              <a:t>Comparison is CS+ acquisition vs. CS+ encoding</a:t>
            </a:r>
          </a:p>
          <a:p>
            <a:endParaRPr lang="en-US" sz="2400" dirty="0"/>
          </a:p>
          <a:p>
            <a:r>
              <a:rPr lang="en-US" sz="2400" dirty="0"/>
              <a:t>Retrieval, and encoding</a:t>
            </a:r>
          </a:p>
          <a:p>
            <a:endParaRPr lang="en-US" sz="2400" dirty="0"/>
          </a:p>
          <a:p>
            <a:r>
              <a:rPr lang="en-US" sz="2400" dirty="0"/>
              <a:t>Ignoring memory status, also does not reflect early vs. late extinction</a:t>
            </a:r>
          </a:p>
        </p:txBody>
      </p:sp>
    </p:spTree>
    <p:extLst>
      <p:ext uri="{BB962C8B-B14F-4D97-AF65-F5344CB8AC3E}">
        <p14:creationId xmlns:p14="http://schemas.microsoft.com/office/powerpoint/2010/main" val="61438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D24B-D42B-4F9E-AA91-CE9E9F98289F}"/>
              </a:ext>
            </a:extLst>
          </p:cNvPr>
          <p:cNvSpPr>
            <a:spLocks noGrp="1"/>
          </p:cNvSpPr>
          <p:nvPr>
            <p:ph type="title"/>
          </p:nvPr>
        </p:nvSpPr>
        <p:spPr/>
        <p:txBody>
          <a:bodyPr/>
          <a:lstStyle/>
          <a:p>
            <a:r>
              <a:rPr lang="en-US" dirty="0" err="1"/>
              <a:t>gPPI</a:t>
            </a:r>
            <a:r>
              <a:rPr lang="en-US" dirty="0"/>
              <a:t> – retrieval</a:t>
            </a:r>
          </a:p>
        </p:txBody>
      </p:sp>
      <p:pic>
        <p:nvPicPr>
          <p:cNvPr id="7" name="Picture 6" descr="A picture containing green&#10;&#10;Description automatically generated">
            <a:extLst>
              <a:ext uri="{FF2B5EF4-FFF2-40B4-BE49-F238E27FC236}">
                <a16:creationId xmlns:a16="http://schemas.microsoft.com/office/drawing/2014/main" id="{9EC98829-3029-438A-B557-AF659E66DED0}"/>
              </a:ext>
            </a:extLst>
          </p:cNvPr>
          <p:cNvPicPr>
            <a:picLocks noChangeAspect="1"/>
          </p:cNvPicPr>
          <p:nvPr/>
        </p:nvPicPr>
        <p:blipFill rotWithShape="1">
          <a:blip r:embed="rId3"/>
          <a:srcRect b="36058"/>
          <a:stretch/>
        </p:blipFill>
        <p:spPr>
          <a:xfrm>
            <a:off x="1012135" y="2728008"/>
            <a:ext cx="5083865" cy="1341580"/>
          </a:xfrm>
          <a:prstGeom prst="rect">
            <a:avLst/>
          </a:prstGeom>
        </p:spPr>
      </p:pic>
      <p:pic>
        <p:nvPicPr>
          <p:cNvPr id="8" name="Picture 7">
            <a:extLst>
              <a:ext uri="{FF2B5EF4-FFF2-40B4-BE49-F238E27FC236}">
                <a16:creationId xmlns:a16="http://schemas.microsoft.com/office/drawing/2014/main" id="{FDF82C39-A4C4-48E2-B1D1-09F07B5070ED}"/>
              </a:ext>
            </a:extLst>
          </p:cNvPr>
          <p:cNvPicPr>
            <a:picLocks noChangeAspect="1"/>
          </p:cNvPicPr>
          <p:nvPr/>
        </p:nvPicPr>
        <p:blipFill rotWithShape="1">
          <a:blip r:embed="rId4"/>
          <a:srcRect l="27794" t="82165" r="26300"/>
          <a:stretch/>
        </p:blipFill>
        <p:spPr>
          <a:xfrm>
            <a:off x="3970683" y="5959764"/>
            <a:ext cx="3766930" cy="603451"/>
          </a:xfrm>
          <a:prstGeom prst="rect">
            <a:avLst/>
          </a:prstGeom>
        </p:spPr>
      </p:pic>
      <p:sp>
        <p:nvSpPr>
          <p:cNvPr id="9" name="TextBox 8">
            <a:extLst>
              <a:ext uri="{FF2B5EF4-FFF2-40B4-BE49-F238E27FC236}">
                <a16:creationId xmlns:a16="http://schemas.microsoft.com/office/drawing/2014/main" id="{87E51218-58CE-4A74-97BD-826E9F9400EC}"/>
              </a:ext>
            </a:extLst>
          </p:cNvPr>
          <p:cNvSpPr txBox="1"/>
          <p:nvPr/>
        </p:nvSpPr>
        <p:spPr>
          <a:xfrm>
            <a:off x="2234882" y="5956050"/>
            <a:ext cx="1806970" cy="369332"/>
          </a:xfrm>
          <a:prstGeom prst="rect">
            <a:avLst/>
          </a:prstGeom>
          <a:noFill/>
        </p:spPr>
        <p:txBody>
          <a:bodyPr wrap="none" rtlCol="0">
            <a:spAutoFit/>
          </a:bodyPr>
          <a:lstStyle/>
          <a:p>
            <a:pPr algn="ctr"/>
            <a:r>
              <a:rPr lang="en-US" dirty="0">
                <a:solidFill>
                  <a:srgbClr val="6E1D6D"/>
                </a:solidFill>
              </a:rPr>
              <a:t>CS+ Acquisition</a:t>
            </a:r>
            <a:endParaRPr lang="en-US" sz="2400" dirty="0">
              <a:solidFill>
                <a:srgbClr val="6E1D6D"/>
              </a:solidFill>
            </a:endParaRPr>
          </a:p>
        </p:txBody>
      </p:sp>
      <p:sp>
        <p:nvSpPr>
          <p:cNvPr id="10" name="TextBox 9">
            <a:extLst>
              <a:ext uri="{FF2B5EF4-FFF2-40B4-BE49-F238E27FC236}">
                <a16:creationId xmlns:a16="http://schemas.microsoft.com/office/drawing/2014/main" id="{40CCCAD4-F28B-43EC-A35E-AAF3AD5FD8DF}"/>
              </a:ext>
            </a:extLst>
          </p:cNvPr>
          <p:cNvSpPr txBox="1"/>
          <p:nvPr/>
        </p:nvSpPr>
        <p:spPr>
          <a:xfrm>
            <a:off x="7633163" y="5959764"/>
            <a:ext cx="1704314" cy="369332"/>
          </a:xfrm>
          <a:prstGeom prst="rect">
            <a:avLst/>
          </a:prstGeom>
          <a:noFill/>
        </p:spPr>
        <p:txBody>
          <a:bodyPr wrap="none" rtlCol="0">
            <a:spAutoFit/>
          </a:bodyPr>
          <a:lstStyle/>
          <a:p>
            <a:pPr algn="ctr"/>
            <a:r>
              <a:rPr lang="en-US" dirty="0">
                <a:solidFill>
                  <a:srgbClr val="42775A"/>
                </a:solidFill>
              </a:rPr>
              <a:t>CS+ Extinction</a:t>
            </a:r>
          </a:p>
        </p:txBody>
      </p:sp>
      <p:sp>
        <p:nvSpPr>
          <p:cNvPr id="11" name="TextBox 10">
            <a:extLst>
              <a:ext uri="{FF2B5EF4-FFF2-40B4-BE49-F238E27FC236}">
                <a16:creationId xmlns:a16="http://schemas.microsoft.com/office/drawing/2014/main" id="{442A9B94-27D9-4D86-9383-669298689D9E}"/>
              </a:ext>
            </a:extLst>
          </p:cNvPr>
          <p:cNvSpPr txBox="1"/>
          <p:nvPr/>
        </p:nvSpPr>
        <p:spPr>
          <a:xfrm>
            <a:off x="3822393" y="5660335"/>
            <a:ext cx="4063509" cy="369332"/>
          </a:xfrm>
          <a:prstGeom prst="rect">
            <a:avLst/>
          </a:prstGeom>
          <a:noFill/>
        </p:spPr>
        <p:txBody>
          <a:bodyPr wrap="square" rtlCol="0">
            <a:spAutoFit/>
          </a:bodyPr>
          <a:lstStyle/>
          <a:p>
            <a:pPr algn="ctr"/>
            <a:r>
              <a:rPr lang="en-US" dirty="0"/>
              <a:t>t statistic (two-tailed)</a:t>
            </a:r>
          </a:p>
        </p:txBody>
      </p:sp>
      <p:sp>
        <p:nvSpPr>
          <p:cNvPr id="12" name="TextBox 11">
            <a:extLst>
              <a:ext uri="{FF2B5EF4-FFF2-40B4-BE49-F238E27FC236}">
                <a16:creationId xmlns:a16="http://schemas.microsoft.com/office/drawing/2014/main" id="{6C915731-85CC-413D-A2B7-93B16BDB1601}"/>
              </a:ext>
            </a:extLst>
          </p:cNvPr>
          <p:cNvSpPr txBox="1"/>
          <p:nvPr/>
        </p:nvSpPr>
        <p:spPr>
          <a:xfrm>
            <a:off x="137858" y="2839410"/>
            <a:ext cx="729687" cy="338554"/>
          </a:xfrm>
          <a:prstGeom prst="rect">
            <a:avLst/>
          </a:prstGeom>
          <a:noFill/>
        </p:spPr>
        <p:txBody>
          <a:bodyPr wrap="none" rtlCol="0">
            <a:spAutoFit/>
          </a:bodyPr>
          <a:lstStyle/>
          <a:p>
            <a:r>
              <a:rPr lang="en-US" sz="1600" dirty="0"/>
              <a:t>dACC</a:t>
            </a:r>
          </a:p>
        </p:txBody>
      </p:sp>
      <p:sp>
        <p:nvSpPr>
          <p:cNvPr id="13" name="TextBox 12">
            <a:extLst>
              <a:ext uri="{FF2B5EF4-FFF2-40B4-BE49-F238E27FC236}">
                <a16:creationId xmlns:a16="http://schemas.microsoft.com/office/drawing/2014/main" id="{C129ADBB-A852-452A-A8C3-1FFA87656A19}"/>
              </a:ext>
            </a:extLst>
          </p:cNvPr>
          <p:cNvSpPr txBox="1"/>
          <p:nvPr/>
        </p:nvSpPr>
        <p:spPr>
          <a:xfrm>
            <a:off x="68928" y="3391903"/>
            <a:ext cx="867545" cy="338554"/>
          </a:xfrm>
          <a:prstGeom prst="rect">
            <a:avLst/>
          </a:prstGeom>
          <a:noFill/>
        </p:spPr>
        <p:txBody>
          <a:bodyPr wrap="none" rtlCol="0">
            <a:spAutoFit/>
          </a:bodyPr>
          <a:lstStyle/>
          <a:p>
            <a:r>
              <a:rPr lang="en-US" sz="1600" dirty="0"/>
              <a:t>vmPFC</a:t>
            </a:r>
          </a:p>
        </p:txBody>
      </p:sp>
      <p:sp>
        <p:nvSpPr>
          <p:cNvPr id="14" name="TextBox 13">
            <a:extLst>
              <a:ext uri="{FF2B5EF4-FFF2-40B4-BE49-F238E27FC236}">
                <a16:creationId xmlns:a16="http://schemas.microsoft.com/office/drawing/2014/main" id="{06746354-EC7F-4E48-A953-0AF8B1C7B3D2}"/>
              </a:ext>
            </a:extLst>
          </p:cNvPr>
          <p:cNvSpPr txBox="1"/>
          <p:nvPr/>
        </p:nvSpPr>
        <p:spPr>
          <a:xfrm>
            <a:off x="137858" y="2232743"/>
            <a:ext cx="854765" cy="369332"/>
          </a:xfrm>
          <a:prstGeom prst="rect">
            <a:avLst/>
          </a:prstGeom>
          <a:noFill/>
        </p:spPr>
        <p:txBody>
          <a:bodyPr wrap="square" rtlCol="0">
            <a:spAutoFit/>
          </a:bodyPr>
          <a:lstStyle/>
          <a:p>
            <a:pPr algn="ctr"/>
            <a:r>
              <a:rPr lang="en-US" u="sng" dirty="0"/>
              <a:t>Target</a:t>
            </a:r>
          </a:p>
        </p:txBody>
      </p:sp>
      <p:sp>
        <p:nvSpPr>
          <p:cNvPr id="15" name="TextBox 14">
            <a:extLst>
              <a:ext uri="{FF2B5EF4-FFF2-40B4-BE49-F238E27FC236}">
                <a16:creationId xmlns:a16="http://schemas.microsoft.com/office/drawing/2014/main" id="{030C06A8-A061-4815-A441-BB8D093C1A1D}"/>
              </a:ext>
            </a:extLst>
          </p:cNvPr>
          <p:cNvSpPr txBox="1"/>
          <p:nvPr/>
        </p:nvSpPr>
        <p:spPr>
          <a:xfrm>
            <a:off x="1807499" y="4644600"/>
            <a:ext cx="854765" cy="369332"/>
          </a:xfrm>
          <a:prstGeom prst="rect">
            <a:avLst/>
          </a:prstGeom>
          <a:noFill/>
        </p:spPr>
        <p:txBody>
          <a:bodyPr wrap="square" rtlCol="0">
            <a:spAutoFit/>
          </a:bodyPr>
          <a:lstStyle/>
          <a:p>
            <a:pPr algn="ctr"/>
            <a:r>
              <a:rPr lang="en-US" u="sng" dirty="0"/>
              <a:t>Seed</a:t>
            </a:r>
          </a:p>
        </p:txBody>
      </p:sp>
      <p:sp>
        <p:nvSpPr>
          <p:cNvPr id="17" name="TextBox 16">
            <a:extLst>
              <a:ext uri="{FF2B5EF4-FFF2-40B4-BE49-F238E27FC236}">
                <a16:creationId xmlns:a16="http://schemas.microsoft.com/office/drawing/2014/main" id="{5AB155A7-1970-4528-A35E-29A0A0E43C8A}"/>
              </a:ext>
            </a:extLst>
          </p:cNvPr>
          <p:cNvSpPr txBox="1"/>
          <p:nvPr/>
        </p:nvSpPr>
        <p:spPr>
          <a:xfrm rot="19800000">
            <a:off x="676248" y="4019227"/>
            <a:ext cx="867545" cy="338554"/>
          </a:xfrm>
          <a:prstGeom prst="rect">
            <a:avLst/>
          </a:prstGeom>
          <a:noFill/>
        </p:spPr>
        <p:txBody>
          <a:bodyPr wrap="none" rtlCol="0">
            <a:spAutoFit/>
          </a:bodyPr>
          <a:lstStyle/>
          <a:p>
            <a:r>
              <a:rPr lang="en-US" sz="1600" dirty="0"/>
              <a:t>Rh </a:t>
            </a:r>
            <a:r>
              <a:rPr lang="en-US" sz="1600" dirty="0" err="1"/>
              <a:t>Hpc</a:t>
            </a:r>
            <a:endParaRPr lang="en-US" sz="1600" dirty="0"/>
          </a:p>
        </p:txBody>
      </p:sp>
      <p:sp>
        <p:nvSpPr>
          <p:cNvPr id="18" name="TextBox 17">
            <a:extLst>
              <a:ext uri="{FF2B5EF4-FFF2-40B4-BE49-F238E27FC236}">
                <a16:creationId xmlns:a16="http://schemas.microsoft.com/office/drawing/2014/main" id="{B019C1E6-1F94-454F-BCBE-FC61C9B1AB9C}"/>
              </a:ext>
            </a:extLst>
          </p:cNvPr>
          <p:cNvSpPr txBox="1"/>
          <p:nvPr/>
        </p:nvSpPr>
        <p:spPr>
          <a:xfrm rot="19800000">
            <a:off x="1229724" y="4019227"/>
            <a:ext cx="833883" cy="338554"/>
          </a:xfrm>
          <a:prstGeom prst="rect">
            <a:avLst/>
          </a:prstGeom>
          <a:noFill/>
        </p:spPr>
        <p:txBody>
          <a:bodyPr wrap="none" rtlCol="0">
            <a:spAutoFit/>
          </a:bodyPr>
          <a:lstStyle/>
          <a:p>
            <a:r>
              <a:rPr lang="en-US" sz="1600" dirty="0" err="1"/>
              <a:t>Lh</a:t>
            </a:r>
            <a:r>
              <a:rPr lang="en-US" sz="1600" dirty="0"/>
              <a:t> </a:t>
            </a:r>
            <a:r>
              <a:rPr lang="en-US" sz="1600" dirty="0" err="1"/>
              <a:t>Hpc</a:t>
            </a:r>
            <a:endParaRPr lang="en-US" sz="1600" dirty="0"/>
          </a:p>
        </p:txBody>
      </p:sp>
      <p:sp>
        <p:nvSpPr>
          <p:cNvPr id="19" name="TextBox 18">
            <a:extLst>
              <a:ext uri="{FF2B5EF4-FFF2-40B4-BE49-F238E27FC236}">
                <a16:creationId xmlns:a16="http://schemas.microsoft.com/office/drawing/2014/main" id="{F858621A-7D0F-4DDD-B1E5-56A37D443569}"/>
              </a:ext>
            </a:extLst>
          </p:cNvPr>
          <p:cNvSpPr txBox="1"/>
          <p:nvPr/>
        </p:nvSpPr>
        <p:spPr>
          <a:xfrm rot="19800000">
            <a:off x="1720811" y="4019227"/>
            <a:ext cx="1016497" cy="338554"/>
          </a:xfrm>
          <a:prstGeom prst="rect">
            <a:avLst/>
          </a:prstGeom>
          <a:noFill/>
        </p:spPr>
        <p:txBody>
          <a:bodyPr wrap="none" rtlCol="0">
            <a:spAutoFit/>
          </a:bodyPr>
          <a:lstStyle/>
          <a:p>
            <a:r>
              <a:rPr lang="en-US" sz="1600" dirty="0"/>
              <a:t>Rh </a:t>
            </a:r>
            <a:r>
              <a:rPr lang="en-US" sz="1600" dirty="0" err="1"/>
              <a:t>Amyg</a:t>
            </a:r>
            <a:endParaRPr lang="en-US" sz="1600" dirty="0"/>
          </a:p>
        </p:txBody>
      </p:sp>
      <p:sp>
        <p:nvSpPr>
          <p:cNvPr id="20" name="TextBox 19">
            <a:extLst>
              <a:ext uri="{FF2B5EF4-FFF2-40B4-BE49-F238E27FC236}">
                <a16:creationId xmlns:a16="http://schemas.microsoft.com/office/drawing/2014/main" id="{E0A56C18-EFA1-47A3-9B17-47974C88EB10}"/>
              </a:ext>
            </a:extLst>
          </p:cNvPr>
          <p:cNvSpPr txBox="1"/>
          <p:nvPr/>
        </p:nvSpPr>
        <p:spPr>
          <a:xfrm rot="19800000">
            <a:off x="2303700" y="4019227"/>
            <a:ext cx="982833" cy="338554"/>
          </a:xfrm>
          <a:prstGeom prst="rect">
            <a:avLst/>
          </a:prstGeom>
          <a:noFill/>
        </p:spPr>
        <p:txBody>
          <a:bodyPr wrap="none" rtlCol="0">
            <a:spAutoFit/>
          </a:bodyPr>
          <a:lstStyle/>
          <a:p>
            <a:r>
              <a:rPr lang="en-US" sz="1600" dirty="0" err="1"/>
              <a:t>Lh</a:t>
            </a:r>
            <a:r>
              <a:rPr lang="en-US" sz="1600" dirty="0"/>
              <a:t> </a:t>
            </a:r>
            <a:r>
              <a:rPr lang="en-US" sz="1600" dirty="0" err="1"/>
              <a:t>Amyg</a:t>
            </a:r>
            <a:endParaRPr lang="en-US" sz="1600" dirty="0"/>
          </a:p>
        </p:txBody>
      </p:sp>
      <p:sp>
        <p:nvSpPr>
          <p:cNvPr id="26" name="TextBox 25">
            <a:extLst>
              <a:ext uri="{FF2B5EF4-FFF2-40B4-BE49-F238E27FC236}">
                <a16:creationId xmlns:a16="http://schemas.microsoft.com/office/drawing/2014/main" id="{2E2D76C8-7724-44B2-910D-198922155674}"/>
              </a:ext>
            </a:extLst>
          </p:cNvPr>
          <p:cNvSpPr txBox="1"/>
          <p:nvPr/>
        </p:nvSpPr>
        <p:spPr>
          <a:xfrm>
            <a:off x="4406331" y="1843936"/>
            <a:ext cx="1005403" cy="461665"/>
          </a:xfrm>
          <a:prstGeom prst="rect">
            <a:avLst/>
          </a:prstGeom>
          <a:noFill/>
        </p:spPr>
        <p:txBody>
          <a:bodyPr wrap="none" rtlCol="0">
            <a:spAutoFit/>
          </a:bodyPr>
          <a:lstStyle/>
          <a:p>
            <a:r>
              <a:rPr lang="en-US" sz="2400" dirty="0"/>
              <a:t>PTSD</a:t>
            </a:r>
          </a:p>
        </p:txBody>
      </p:sp>
      <p:sp>
        <p:nvSpPr>
          <p:cNvPr id="27" name="TextBox 26">
            <a:extLst>
              <a:ext uri="{FF2B5EF4-FFF2-40B4-BE49-F238E27FC236}">
                <a16:creationId xmlns:a16="http://schemas.microsoft.com/office/drawing/2014/main" id="{0CBC9CB3-E422-4FEC-915B-39A72C9491A7}"/>
              </a:ext>
            </a:extLst>
          </p:cNvPr>
          <p:cNvSpPr txBox="1"/>
          <p:nvPr/>
        </p:nvSpPr>
        <p:spPr>
          <a:xfrm>
            <a:off x="1669986" y="1843936"/>
            <a:ext cx="1229824" cy="461665"/>
          </a:xfrm>
          <a:prstGeom prst="rect">
            <a:avLst/>
          </a:prstGeom>
          <a:noFill/>
        </p:spPr>
        <p:txBody>
          <a:bodyPr wrap="none" rtlCol="0">
            <a:spAutoFit/>
          </a:bodyPr>
          <a:lstStyle/>
          <a:p>
            <a:r>
              <a:rPr lang="en-US" sz="2400" dirty="0"/>
              <a:t>Healthy</a:t>
            </a:r>
          </a:p>
        </p:txBody>
      </p:sp>
      <p:sp>
        <p:nvSpPr>
          <p:cNvPr id="28" name="Rectangle 27">
            <a:extLst>
              <a:ext uri="{FF2B5EF4-FFF2-40B4-BE49-F238E27FC236}">
                <a16:creationId xmlns:a16="http://schemas.microsoft.com/office/drawing/2014/main" id="{BB31F360-B545-4312-AEA9-6577453A5576}"/>
              </a:ext>
            </a:extLst>
          </p:cNvPr>
          <p:cNvSpPr/>
          <p:nvPr/>
        </p:nvSpPr>
        <p:spPr>
          <a:xfrm>
            <a:off x="4015334" y="4084748"/>
            <a:ext cx="2389821" cy="1286051"/>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drawing&#10;&#10;Description automatically generated">
            <a:extLst>
              <a:ext uri="{FF2B5EF4-FFF2-40B4-BE49-F238E27FC236}">
                <a16:creationId xmlns:a16="http://schemas.microsoft.com/office/drawing/2014/main" id="{4BCC374B-827A-437E-843E-6FD96FF56634}"/>
              </a:ext>
            </a:extLst>
          </p:cNvPr>
          <p:cNvPicPr>
            <a:picLocks noChangeAspect="1"/>
          </p:cNvPicPr>
          <p:nvPr/>
        </p:nvPicPr>
        <p:blipFill rotWithShape="1">
          <a:blip r:embed="rId5"/>
          <a:srcRect r="69991" b="18065"/>
          <a:stretch/>
        </p:blipFill>
        <p:spPr>
          <a:xfrm>
            <a:off x="7976152" y="2232743"/>
            <a:ext cx="1279555" cy="2503374"/>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4A66168E-6D00-43E2-8E8D-DE2D1F100CE7}"/>
              </a:ext>
            </a:extLst>
          </p:cNvPr>
          <p:cNvPicPr>
            <a:picLocks noChangeAspect="1"/>
          </p:cNvPicPr>
          <p:nvPr/>
        </p:nvPicPr>
        <p:blipFill rotWithShape="1">
          <a:blip r:embed="rId5"/>
          <a:srcRect l="69991" b="18065"/>
          <a:stretch/>
        </p:blipFill>
        <p:spPr>
          <a:xfrm>
            <a:off x="9649087" y="2262681"/>
            <a:ext cx="1279554" cy="2503374"/>
          </a:xfrm>
          <a:prstGeom prst="rect">
            <a:avLst/>
          </a:prstGeom>
        </p:spPr>
      </p:pic>
      <p:sp>
        <p:nvSpPr>
          <p:cNvPr id="33" name="TextBox 32">
            <a:extLst>
              <a:ext uri="{FF2B5EF4-FFF2-40B4-BE49-F238E27FC236}">
                <a16:creationId xmlns:a16="http://schemas.microsoft.com/office/drawing/2014/main" id="{B768AF59-0217-403A-85E0-A4120D6BC11B}"/>
              </a:ext>
            </a:extLst>
          </p:cNvPr>
          <p:cNvSpPr txBox="1"/>
          <p:nvPr/>
        </p:nvSpPr>
        <p:spPr>
          <a:xfrm>
            <a:off x="7926453" y="4655039"/>
            <a:ext cx="729687" cy="338554"/>
          </a:xfrm>
          <a:prstGeom prst="rect">
            <a:avLst/>
          </a:prstGeom>
          <a:noFill/>
        </p:spPr>
        <p:txBody>
          <a:bodyPr wrap="none" rtlCol="0">
            <a:spAutoFit/>
          </a:bodyPr>
          <a:lstStyle/>
          <a:p>
            <a:r>
              <a:rPr lang="en-US" sz="1600" dirty="0"/>
              <a:t>dACC</a:t>
            </a:r>
          </a:p>
        </p:txBody>
      </p:sp>
      <p:sp>
        <p:nvSpPr>
          <p:cNvPr id="34" name="TextBox 33">
            <a:extLst>
              <a:ext uri="{FF2B5EF4-FFF2-40B4-BE49-F238E27FC236}">
                <a16:creationId xmlns:a16="http://schemas.microsoft.com/office/drawing/2014/main" id="{632841CE-A065-427A-ACC2-60ADA86B4422}"/>
              </a:ext>
            </a:extLst>
          </p:cNvPr>
          <p:cNvSpPr txBox="1"/>
          <p:nvPr/>
        </p:nvSpPr>
        <p:spPr>
          <a:xfrm>
            <a:off x="8522151" y="4644600"/>
            <a:ext cx="867545" cy="338554"/>
          </a:xfrm>
          <a:prstGeom prst="rect">
            <a:avLst/>
          </a:prstGeom>
          <a:noFill/>
        </p:spPr>
        <p:txBody>
          <a:bodyPr wrap="none" rtlCol="0">
            <a:spAutoFit/>
          </a:bodyPr>
          <a:lstStyle/>
          <a:p>
            <a:r>
              <a:rPr lang="en-US" sz="1600" dirty="0"/>
              <a:t>vmPFC</a:t>
            </a:r>
          </a:p>
        </p:txBody>
      </p:sp>
      <p:sp>
        <p:nvSpPr>
          <p:cNvPr id="35" name="TextBox 34">
            <a:extLst>
              <a:ext uri="{FF2B5EF4-FFF2-40B4-BE49-F238E27FC236}">
                <a16:creationId xmlns:a16="http://schemas.microsoft.com/office/drawing/2014/main" id="{5253F896-1138-4240-93CE-E9D32BC4892B}"/>
              </a:ext>
            </a:extLst>
          </p:cNvPr>
          <p:cNvSpPr txBox="1"/>
          <p:nvPr/>
        </p:nvSpPr>
        <p:spPr>
          <a:xfrm>
            <a:off x="8228757" y="5023843"/>
            <a:ext cx="854765" cy="369332"/>
          </a:xfrm>
          <a:prstGeom prst="rect">
            <a:avLst/>
          </a:prstGeom>
          <a:noFill/>
        </p:spPr>
        <p:txBody>
          <a:bodyPr wrap="square" rtlCol="0">
            <a:spAutoFit/>
          </a:bodyPr>
          <a:lstStyle/>
          <a:p>
            <a:pPr algn="ctr"/>
            <a:r>
              <a:rPr lang="en-US" u="sng" dirty="0"/>
              <a:t>Seed</a:t>
            </a:r>
          </a:p>
        </p:txBody>
      </p:sp>
      <p:sp>
        <p:nvSpPr>
          <p:cNvPr id="36" name="TextBox 35">
            <a:extLst>
              <a:ext uri="{FF2B5EF4-FFF2-40B4-BE49-F238E27FC236}">
                <a16:creationId xmlns:a16="http://schemas.microsoft.com/office/drawing/2014/main" id="{D311B516-E220-4897-A0BD-25E6C121554B}"/>
              </a:ext>
            </a:extLst>
          </p:cNvPr>
          <p:cNvSpPr txBox="1"/>
          <p:nvPr/>
        </p:nvSpPr>
        <p:spPr>
          <a:xfrm>
            <a:off x="7121387" y="1699195"/>
            <a:ext cx="854765" cy="369332"/>
          </a:xfrm>
          <a:prstGeom prst="rect">
            <a:avLst/>
          </a:prstGeom>
          <a:noFill/>
        </p:spPr>
        <p:txBody>
          <a:bodyPr wrap="square" rtlCol="0">
            <a:spAutoFit/>
          </a:bodyPr>
          <a:lstStyle/>
          <a:p>
            <a:pPr algn="ctr"/>
            <a:r>
              <a:rPr lang="en-US" u="sng" dirty="0"/>
              <a:t>Target</a:t>
            </a:r>
          </a:p>
        </p:txBody>
      </p:sp>
      <p:sp>
        <p:nvSpPr>
          <p:cNvPr id="37" name="TextBox 36">
            <a:extLst>
              <a:ext uri="{FF2B5EF4-FFF2-40B4-BE49-F238E27FC236}">
                <a16:creationId xmlns:a16="http://schemas.microsoft.com/office/drawing/2014/main" id="{D88840FA-F52F-4460-9968-15490B659008}"/>
              </a:ext>
            </a:extLst>
          </p:cNvPr>
          <p:cNvSpPr txBox="1"/>
          <p:nvPr/>
        </p:nvSpPr>
        <p:spPr>
          <a:xfrm>
            <a:off x="7083757" y="2334064"/>
            <a:ext cx="867545" cy="338554"/>
          </a:xfrm>
          <a:prstGeom prst="rect">
            <a:avLst/>
          </a:prstGeom>
          <a:noFill/>
        </p:spPr>
        <p:txBody>
          <a:bodyPr wrap="none" rtlCol="0">
            <a:spAutoFit/>
          </a:bodyPr>
          <a:lstStyle/>
          <a:p>
            <a:r>
              <a:rPr lang="en-US" sz="1600" dirty="0"/>
              <a:t>Rh </a:t>
            </a:r>
            <a:r>
              <a:rPr lang="en-US" sz="1600" dirty="0" err="1"/>
              <a:t>Hpc</a:t>
            </a:r>
            <a:endParaRPr lang="en-US" sz="1600" dirty="0"/>
          </a:p>
        </p:txBody>
      </p:sp>
      <p:sp>
        <p:nvSpPr>
          <p:cNvPr id="38" name="TextBox 37">
            <a:extLst>
              <a:ext uri="{FF2B5EF4-FFF2-40B4-BE49-F238E27FC236}">
                <a16:creationId xmlns:a16="http://schemas.microsoft.com/office/drawing/2014/main" id="{E06CF53A-A180-4598-95AF-DEC1E8B67FFC}"/>
              </a:ext>
            </a:extLst>
          </p:cNvPr>
          <p:cNvSpPr txBox="1"/>
          <p:nvPr/>
        </p:nvSpPr>
        <p:spPr>
          <a:xfrm>
            <a:off x="7117419" y="2900653"/>
            <a:ext cx="833883" cy="338554"/>
          </a:xfrm>
          <a:prstGeom prst="rect">
            <a:avLst/>
          </a:prstGeom>
          <a:noFill/>
        </p:spPr>
        <p:txBody>
          <a:bodyPr wrap="none" rtlCol="0">
            <a:spAutoFit/>
          </a:bodyPr>
          <a:lstStyle/>
          <a:p>
            <a:r>
              <a:rPr lang="en-US" sz="1600" dirty="0" err="1"/>
              <a:t>Lh</a:t>
            </a:r>
            <a:r>
              <a:rPr lang="en-US" sz="1600" dirty="0"/>
              <a:t> </a:t>
            </a:r>
            <a:r>
              <a:rPr lang="en-US" sz="1600" dirty="0" err="1"/>
              <a:t>Hpc</a:t>
            </a:r>
            <a:endParaRPr lang="en-US" sz="1600" dirty="0"/>
          </a:p>
        </p:txBody>
      </p:sp>
      <p:sp>
        <p:nvSpPr>
          <p:cNvPr id="39" name="TextBox 38">
            <a:extLst>
              <a:ext uri="{FF2B5EF4-FFF2-40B4-BE49-F238E27FC236}">
                <a16:creationId xmlns:a16="http://schemas.microsoft.com/office/drawing/2014/main" id="{CEEB8BB6-5CE4-44FE-B2F2-EA20B322A37F}"/>
              </a:ext>
            </a:extLst>
          </p:cNvPr>
          <p:cNvSpPr txBox="1"/>
          <p:nvPr/>
        </p:nvSpPr>
        <p:spPr>
          <a:xfrm>
            <a:off x="6959655" y="3467242"/>
            <a:ext cx="1016497" cy="338554"/>
          </a:xfrm>
          <a:prstGeom prst="rect">
            <a:avLst/>
          </a:prstGeom>
          <a:noFill/>
        </p:spPr>
        <p:txBody>
          <a:bodyPr wrap="none" rtlCol="0">
            <a:spAutoFit/>
          </a:bodyPr>
          <a:lstStyle/>
          <a:p>
            <a:r>
              <a:rPr lang="en-US" sz="1600" dirty="0"/>
              <a:t>Rh </a:t>
            </a:r>
            <a:r>
              <a:rPr lang="en-US" sz="1600" dirty="0" err="1"/>
              <a:t>Amyg</a:t>
            </a:r>
            <a:endParaRPr lang="en-US" sz="1600" dirty="0"/>
          </a:p>
        </p:txBody>
      </p:sp>
      <p:sp>
        <p:nvSpPr>
          <p:cNvPr id="40" name="TextBox 39">
            <a:extLst>
              <a:ext uri="{FF2B5EF4-FFF2-40B4-BE49-F238E27FC236}">
                <a16:creationId xmlns:a16="http://schemas.microsoft.com/office/drawing/2014/main" id="{1C40C5E6-A893-4F3B-9FA8-282DD89732FC}"/>
              </a:ext>
            </a:extLst>
          </p:cNvPr>
          <p:cNvSpPr txBox="1"/>
          <p:nvPr/>
        </p:nvSpPr>
        <p:spPr>
          <a:xfrm>
            <a:off x="7026112" y="4017056"/>
            <a:ext cx="982833" cy="338554"/>
          </a:xfrm>
          <a:prstGeom prst="rect">
            <a:avLst/>
          </a:prstGeom>
          <a:noFill/>
        </p:spPr>
        <p:txBody>
          <a:bodyPr wrap="none" rtlCol="0">
            <a:spAutoFit/>
          </a:bodyPr>
          <a:lstStyle/>
          <a:p>
            <a:r>
              <a:rPr lang="en-US" sz="1600" dirty="0" err="1"/>
              <a:t>Lh</a:t>
            </a:r>
            <a:r>
              <a:rPr lang="en-US" sz="1600" dirty="0"/>
              <a:t> </a:t>
            </a:r>
            <a:r>
              <a:rPr lang="en-US" sz="1600" dirty="0" err="1"/>
              <a:t>Amyg</a:t>
            </a:r>
            <a:endParaRPr lang="en-US" sz="1600" dirty="0"/>
          </a:p>
        </p:txBody>
      </p:sp>
      <p:sp>
        <p:nvSpPr>
          <p:cNvPr id="45" name="TextBox 44">
            <a:extLst>
              <a:ext uri="{FF2B5EF4-FFF2-40B4-BE49-F238E27FC236}">
                <a16:creationId xmlns:a16="http://schemas.microsoft.com/office/drawing/2014/main" id="{16477AC8-686C-4E04-84BE-801DD0B50319}"/>
              </a:ext>
            </a:extLst>
          </p:cNvPr>
          <p:cNvSpPr txBox="1"/>
          <p:nvPr/>
        </p:nvSpPr>
        <p:spPr>
          <a:xfrm>
            <a:off x="9923238" y="1399980"/>
            <a:ext cx="1005403" cy="461665"/>
          </a:xfrm>
          <a:prstGeom prst="rect">
            <a:avLst/>
          </a:prstGeom>
          <a:noFill/>
        </p:spPr>
        <p:txBody>
          <a:bodyPr wrap="none" rtlCol="0">
            <a:spAutoFit/>
          </a:bodyPr>
          <a:lstStyle/>
          <a:p>
            <a:r>
              <a:rPr lang="en-US" sz="2400" dirty="0"/>
              <a:t>PTSD</a:t>
            </a:r>
          </a:p>
        </p:txBody>
      </p:sp>
      <p:sp>
        <p:nvSpPr>
          <p:cNvPr id="46" name="TextBox 45">
            <a:extLst>
              <a:ext uri="{FF2B5EF4-FFF2-40B4-BE49-F238E27FC236}">
                <a16:creationId xmlns:a16="http://schemas.microsoft.com/office/drawing/2014/main" id="{F9BAA636-1679-464D-A038-846098733730}"/>
              </a:ext>
            </a:extLst>
          </p:cNvPr>
          <p:cNvSpPr txBox="1"/>
          <p:nvPr/>
        </p:nvSpPr>
        <p:spPr>
          <a:xfrm>
            <a:off x="8136173" y="1376164"/>
            <a:ext cx="1229824" cy="461665"/>
          </a:xfrm>
          <a:prstGeom prst="rect">
            <a:avLst/>
          </a:prstGeom>
          <a:noFill/>
        </p:spPr>
        <p:txBody>
          <a:bodyPr wrap="none" rtlCol="0">
            <a:spAutoFit/>
          </a:bodyPr>
          <a:lstStyle/>
          <a:p>
            <a:r>
              <a:rPr lang="en-US" sz="2400" dirty="0"/>
              <a:t>Healthy</a:t>
            </a:r>
          </a:p>
        </p:txBody>
      </p:sp>
      <p:sp>
        <p:nvSpPr>
          <p:cNvPr id="47" name="Rectangle 46">
            <a:extLst>
              <a:ext uri="{FF2B5EF4-FFF2-40B4-BE49-F238E27FC236}">
                <a16:creationId xmlns:a16="http://schemas.microsoft.com/office/drawing/2014/main" id="{9BE02B35-F852-43AB-B0CA-E37BA0773506}"/>
              </a:ext>
            </a:extLst>
          </p:cNvPr>
          <p:cNvSpPr/>
          <p:nvPr/>
        </p:nvSpPr>
        <p:spPr>
          <a:xfrm>
            <a:off x="6875687" y="1413006"/>
            <a:ext cx="4233184" cy="3957793"/>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84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7"/>
                                        </p:tgtEl>
                                      </p:cBhvr>
                                    </p:animEffect>
                                    <p:set>
                                      <p:cBhvr>
                                        <p:cTn id="12"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D890-047B-4BBD-931A-372972EDAE29}"/>
              </a:ext>
            </a:extLst>
          </p:cNvPr>
          <p:cNvSpPr>
            <a:spLocks noGrp="1"/>
          </p:cNvSpPr>
          <p:nvPr>
            <p:ph type="title"/>
          </p:nvPr>
        </p:nvSpPr>
        <p:spPr/>
        <p:txBody>
          <a:bodyPr/>
          <a:lstStyle/>
          <a:p>
            <a:r>
              <a:rPr lang="en-US" dirty="0" err="1"/>
              <a:t>gPPI</a:t>
            </a:r>
            <a:r>
              <a:rPr lang="en-US" dirty="0"/>
              <a:t> – encoding</a:t>
            </a:r>
          </a:p>
        </p:txBody>
      </p:sp>
      <p:pic>
        <p:nvPicPr>
          <p:cNvPr id="5" name="Picture 4" descr="A picture containing drawing&#10;&#10;Description automatically generated">
            <a:extLst>
              <a:ext uri="{FF2B5EF4-FFF2-40B4-BE49-F238E27FC236}">
                <a16:creationId xmlns:a16="http://schemas.microsoft.com/office/drawing/2014/main" id="{6E5356C7-FC7E-4FE7-A5CE-02F57E74B1B7}"/>
              </a:ext>
            </a:extLst>
          </p:cNvPr>
          <p:cNvPicPr>
            <a:picLocks noChangeAspect="1"/>
          </p:cNvPicPr>
          <p:nvPr/>
        </p:nvPicPr>
        <p:blipFill rotWithShape="1">
          <a:blip r:embed="rId2"/>
          <a:srcRect b="43688"/>
          <a:stretch/>
        </p:blipFill>
        <p:spPr>
          <a:xfrm>
            <a:off x="1009350" y="2684841"/>
            <a:ext cx="5227557" cy="1325563"/>
          </a:xfrm>
          <a:prstGeom prst="rect">
            <a:avLst/>
          </a:prstGeom>
        </p:spPr>
      </p:pic>
      <p:pic>
        <p:nvPicPr>
          <p:cNvPr id="6" name="Picture 5">
            <a:extLst>
              <a:ext uri="{FF2B5EF4-FFF2-40B4-BE49-F238E27FC236}">
                <a16:creationId xmlns:a16="http://schemas.microsoft.com/office/drawing/2014/main" id="{A97C12F3-24D2-4137-8C92-2E82B6A8D892}"/>
              </a:ext>
            </a:extLst>
          </p:cNvPr>
          <p:cNvPicPr>
            <a:picLocks noChangeAspect="1"/>
          </p:cNvPicPr>
          <p:nvPr/>
        </p:nvPicPr>
        <p:blipFill rotWithShape="1">
          <a:blip r:embed="rId3"/>
          <a:srcRect l="27794" t="82165" r="26300"/>
          <a:stretch/>
        </p:blipFill>
        <p:spPr>
          <a:xfrm>
            <a:off x="3970683" y="5959764"/>
            <a:ext cx="3766930" cy="603451"/>
          </a:xfrm>
          <a:prstGeom prst="rect">
            <a:avLst/>
          </a:prstGeom>
        </p:spPr>
      </p:pic>
      <p:sp>
        <p:nvSpPr>
          <p:cNvPr id="7" name="TextBox 6">
            <a:extLst>
              <a:ext uri="{FF2B5EF4-FFF2-40B4-BE49-F238E27FC236}">
                <a16:creationId xmlns:a16="http://schemas.microsoft.com/office/drawing/2014/main" id="{72922FED-8CB2-461A-82EA-3FD76F8C6700}"/>
              </a:ext>
            </a:extLst>
          </p:cNvPr>
          <p:cNvSpPr txBox="1"/>
          <p:nvPr/>
        </p:nvSpPr>
        <p:spPr>
          <a:xfrm>
            <a:off x="2234882" y="5956050"/>
            <a:ext cx="1806970" cy="369332"/>
          </a:xfrm>
          <a:prstGeom prst="rect">
            <a:avLst/>
          </a:prstGeom>
          <a:noFill/>
        </p:spPr>
        <p:txBody>
          <a:bodyPr wrap="none" rtlCol="0">
            <a:spAutoFit/>
          </a:bodyPr>
          <a:lstStyle/>
          <a:p>
            <a:pPr algn="ctr"/>
            <a:r>
              <a:rPr lang="en-US" dirty="0">
                <a:solidFill>
                  <a:srgbClr val="6E1D6D"/>
                </a:solidFill>
              </a:rPr>
              <a:t>CS+ Acquisition</a:t>
            </a:r>
            <a:endParaRPr lang="en-US" sz="2400" dirty="0">
              <a:solidFill>
                <a:srgbClr val="6E1D6D"/>
              </a:solidFill>
            </a:endParaRPr>
          </a:p>
        </p:txBody>
      </p:sp>
      <p:sp>
        <p:nvSpPr>
          <p:cNvPr id="8" name="TextBox 7">
            <a:extLst>
              <a:ext uri="{FF2B5EF4-FFF2-40B4-BE49-F238E27FC236}">
                <a16:creationId xmlns:a16="http://schemas.microsoft.com/office/drawing/2014/main" id="{D6E4252F-45F1-434F-B0DC-C7152F4249C4}"/>
              </a:ext>
            </a:extLst>
          </p:cNvPr>
          <p:cNvSpPr txBox="1"/>
          <p:nvPr/>
        </p:nvSpPr>
        <p:spPr>
          <a:xfrm>
            <a:off x="7633163" y="5959764"/>
            <a:ext cx="1704314" cy="369332"/>
          </a:xfrm>
          <a:prstGeom prst="rect">
            <a:avLst/>
          </a:prstGeom>
          <a:noFill/>
        </p:spPr>
        <p:txBody>
          <a:bodyPr wrap="none" rtlCol="0">
            <a:spAutoFit/>
          </a:bodyPr>
          <a:lstStyle/>
          <a:p>
            <a:pPr algn="ctr"/>
            <a:r>
              <a:rPr lang="en-US" dirty="0">
                <a:solidFill>
                  <a:srgbClr val="42775A"/>
                </a:solidFill>
              </a:rPr>
              <a:t>CS+ Extinction</a:t>
            </a:r>
          </a:p>
        </p:txBody>
      </p:sp>
      <p:sp>
        <p:nvSpPr>
          <p:cNvPr id="9" name="TextBox 8">
            <a:extLst>
              <a:ext uri="{FF2B5EF4-FFF2-40B4-BE49-F238E27FC236}">
                <a16:creationId xmlns:a16="http://schemas.microsoft.com/office/drawing/2014/main" id="{B701BE6D-9DD1-4CD2-ACC1-2418C1A5E741}"/>
              </a:ext>
            </a:extLst>
          </p:cNvPr>
          <p:cNvSpPr txBox="1"/>
          <p:nvPr/>
        </p:nvSpPr>
        <p:spPr>
          <a:xfrm>
            <a:off x="3822393" y="5660335"/>
            <a:ext cx="4063509" cy="369332"/>
          </a:xfrm>
          <a:prstGeom prst="rect">
            <a:avLst/>
          </a:prstGeom>
          <a:noFill/>
        </p:spPr>
        <p:txBody>
          <a:bodyPr wrap="square" rtlCol="0">
            <a:spAutoFit/>
          </a:bodyPr>
          <a:lstStyle/>
          <a:p>
            <a:pPr algn="ctr"/>
            <a:r>
              <a:rPr lang="en-US" dirty="0"/>
              <a:t>t statistic (two-tailed)</a:t>
            </a:r>
          </a:p>
        </p:txBody>
      </p:sp>
      <p:sp>
        <p:nvSpPr>
          <p:cNvPr id="10" name="TextBox 9">
            <a:extLst>
              <a:ext uri="{FF2B5EF4-FFF2-40B4-BE49-F238E27FC236}">
                <a16:creationId xmlns:a16="http://schemas.microsoft.com/office/drawing/2014/main" id="{02A3F8E3-AFE4-4C4A-9DE1-A08A7F88DE9B}"/>
              </a:ext>
            </a:extLst>
          </p:cNvPr>
          <p:cNvSpPr txBox="1"/>
          <p:nvPr/>
        </p:nvSpPr>
        <p:spPr>
          <a:xfrm>
            <a:off x="137858" y="2839410"/>
            <a:ext cx="729687" cy="338554"/>
          </a:xfrm>
          <a:prstGeom prst="rect">
            <a:avLst/>
          </a:prstGeom>
          <a:noFill/>
        </p:spPr>
        <p:txBody>
          <a:bodyPr wrap="none" rtlCol="0">
            <a:spAutoFit/>
          </a:bodyPr>
          <a:lstStyle/>
          <a:p>
            <a:r>
              <a:rPr lang="en-US" sz="1600" dirty="0"/>
              <a:t>dACC</a:t>
            </a:r>
          </a:p>
        </p:txBody>
      </p:sp>
      <p:sp>
        <p:nvSpPr>
          <p:cNvPr id="11" name="TextBox 10">
            <a:extLst>
              <a:ext uri="{FF2B5EF4-FFF2-40B4-BE49-F238E27FC236}">
                <a16:creationId xmlns:a16="http://schemas.microsoft.com/office/drawing/2014/main" id="{19BD8F84-6C49-4D26-8E13-3031C851CEA6}"/>
              </a:ext>
            </a:extLst>
          </p:cNvPr>
          <p:cNvSpPr txBox="1"/>
          <p:nvPr/>
        </p:nvSpPr>
        <p:spPr>
          <a:xfrm>
            <a:off x="68928" y="3391903"/>
            <a:ext cx="867545" cy="338554"/>
          </a:xfrm>
          <a:prstGeom prst="rect">
            <a:avLst/>
          </a:prstGeom>
          <a:noFill/>
        </p:spPr>
        <p:txBody>
          <a:bodyPr wrap="none" rtlCol="0">
            <a:spAutoFit/>
          </a:bodyPr>
          <a:lstStyle/>
          <a:p>
            <a:r>
              <a:rPr lang="en-US" sz="1600" dirty="0"/>
              <a:t>vmPFC</a:t>
            </a:r>
          </a:p>
        </p:txBody>
      </p:sp>
      <p:sp>
        <p:nvSpPr>
          <p:cNvPr id="12" name="TextBox 11">
            <a:extLst>
              <a:ext uri="{FF2B5EF4-FFF2-40B4-BE49-F238E27FC236}">
                <a16:creationId xmlns:a16="http://schemas.microsoft.com/office/drawing/2014/main" id="{CF357713-2F86-4806-A954-FBAE1810B5C8}"/>
              </a:ext>
            </a:extLst>
          </p:cNvPr>
          <p:cNvSpPr txBox="1"/>
          <p:nvPr/>
        </p:nvSpPr>
        <p:spPr>
          <a:xfrm>
            <a:off x="137858" y="2232743"/>
            <a:ext cx="854765" cy="369332"/>
          </a:xfrm>
          <a:prstGeom prst="rect">
            <a:avLst/>
          </a:prstGeom>
          <a:noFill/>
        </p:spPr>
        <p:txBody>
          <a:bodyPr wrap="square" rtlCol="0">
            <a:spAutoFit/>
          </a:bodyPr>
          <a:lstStyle/>
          <a:p>
            <a:pPr algn="ctr"/>
            <a:r>
              <a:rPr lang="en-US" u="sng" dirty="0"/>
              <a:t>Target</a:t>
            </a:r>
          </a:p>
        </p:txBody>
      </p:sp>
      <p:sp>
        <p:nvSpPr>
          <p:cNvPr id="13" name="TextBox 12">
            <a:extLst>
              <a:ext uri="{FF2B5EF4-FFF2-40B4-BE49-F238E27FC236}">
                <a16:creationId xmlns:a16="http://schemas.microsoft.com/office/drawing/2014/main" id="{203B7B9E-4894-473E-A066-EF2E711C75F5}"/>
              </a:ext>
            </a:extLst>
          </p:cNvPr>
          <p:cNvSpPr txBox="1"/>
          <p:nvPr/>
        </p:nvSpPr>
        <p:spPr>
          <a:xfrm>
            <a:off x="1807499" y="4644600"/>
            <a:ext cx="854765" cy="369332"/>
          </a:xfrm>
          <a:prstGeom prst="rect">
            <a:avLst/>
          </a:prstGeom>
          <a:noFill/>
        </p:spPr>
        <p:txBody>
          <a:bodyPr wrap="square" rtlCol="0">
            <a:spAutoFit/>
          </a:bodyPr>
          <a:lstStyle/>
          <a:p>
            <a:pPr algn="ctr"/>
            <a:r>
              <a:rPr lang="en-US" u="sng" dirty="0"/>
              <a:t>Seed</a:t>
            </a:r>
          </a:p>
        </p:txBody>
      </p:sp>
      <p:sp>
        <p:nvSpPr>
          <p:cNvPr id="14" name="TextBox 13">
            <a:extLst>
              <a:ext uri="{FF2B5EF4-FFF2-40B4-BE49-F238E27FC236}">
                <a16:creationId xmlns:a16="http://schemas.microsoft.com/office/drawing/2014/main" id="{D301D408-5658-4F67-9ECF-3A187F8B226D}"/>
              </a:ext>
            </a:extLst>
          </p:cNvPr>
          <p:cNvSpPr txBox="1"/>
          <p:nvPr/>
        </p:nvSpPr>
        <p:spPr>
          <a:xfrm rot="19800000">
            <a:off x="676248" y="4019227"/>
            <a:ext cx="867545" cy="338554"/>
          </a:xfrm>
          <a:prstGeom prst="rect">
            <a:avLst/>
          </a:prstGeom>
          <a:noFill/>
        </p:spPr>
        <p:txBody>
          <a:bodyPr wrap="none" rtlCol="0">
            <a:spAutoFit/>
          </a:bodyPr>
          <a:lstStyle/>
          <a:p>
            <a:r>
              <a:rPr lang="en-US" sz="1600" dirty="0"/>
              <a:t>Rh </a:t>
            </a:r>
            <a:r>
              <a:rPr lang="en-US" sz="1600" dirty="0" err="1"/>
              <a:t>Hpc</a:t>
            </a:r>
            <a:endParaRPr lang="en-US" sz="1600" dirty="0"/>
          </a:p>
        </p:txBody>
      </p:sp>
      <p:sp>
        <p:nvSpPr>
          <p:cNvPr id="15" name="TextBox 14">
            <a:extLst>
              <a:ext uri="{FF2B5EF4-FFF2-40B4-BE49-F238E27FC236}">
                <a16:creationId xmlns:a16="http://schemas.microsoft.com/office/drawing/2014/main" id="{78E657EC-3752-4D9D-89BE-A2568F0EC196}"/>
              </a:ext>
            </a:extLst>
          </p:cNvPr>
          <p:cNvSpPr txBox="1"/>
          <p:nvPr/>
        </p:nvSpPr>
        <p:spPr>
          <a:xfrm rot="19800000">
            <a:off x="1229724" y="4019227"/>
            <a:ext cx="833883" cy="338554"/>
          </a:xfrm>
          <a:prstGeom prst="rect">
            <a:avLst/>
          </a:prstGeom>
          <a:noFill/>
        </p:spPr>
        <p:txBody>
          <a:bodyPr wrap="none" rtlCol="0">
            <a:spAutoFit/>
          </a:bodyPr>
          <a:lstStyle/>
          <a:p>
            <a:r>
              <a:rPr lang="en-US" sz="1600" dirty="0" err="1"/>
              <a:t>Lh</a:t>
            </a:r>
            <a:r>
              <a:rPr lang="en-US" sz="1600" dirty="0"/>
              <a:t> </a:t>
            </a:r>
            <a:r>
              <a:rPr lang="en-US" sz="1600" dirty="0" err="1"/>
              <a:t>Hpc</a:t>
            </a:r>
            <a:endParaRPr lang="en-US" sz="1600" dirty="0"/>
          </a:p>
        </p:txBody>
      </p:sp>
      <p:sp>
        <p:nvSpPr>
          <p:cNvPr id="16" name="TextBox 15">
            <a:extLst>
              <a:ext uri="{FF2B5EF4-FFF2-40B4-BE49-F238E27FC236}">
                <a16:creationId xmlns:a16="http://schemas.microsoft.com/office/drawing/2014/main" id="{EBCE305D-EC4C-45FF-9A3B-8112549823E4}"/>
              </a:ext>
            </a:extLst>
          </p:cNvPr>
          <p:cNvSpPr txBox="1"/>
          <p:nvPr/>
        </p:nvSpPr>
        <p:spPr>
          <a:xfrm rot="19800000">
            <a:off x="1720811" y="4019227"/>
            <a:ext cx="1016497" cy="338554"/>
          </a:xfrm>
          <a:prstGeom prst="rect">
            <a:avLst/>
          </a:prstGeom>
          <a:noFill/>
        </p:spPr>
        <p:txBody>
          <a:bodyPr wrap="none" rtlCol="0">
            <a:spAutoFit/>
          </a:bodyPr>
          <a:lstStyle/>
          <a:p>
            <a:r>
              <a:rPr lang="en-US" sz="1600" dirty="0"/>
              <a:t>Rh </a:t>
            </a:r>
            <a:r>
              <a:rPr lang="en-US" sz="1600" dirty="0" err="1"/>
              <a:t>Amyg</a:t>
            </a:r>
            <a:endParaRPr lang="en-US" sz="1600" dirty="0"/>
          </a:p>
        </p:txBody>
      </p:sp>
      <p:sp>
        <p:nvSpPr>
          <p:cNvPr id="17" name="TextBox 16">
            <a:extLst>
              <a:ext uri="{FF2B5EF4-FFF2-40B4-BE49-F238E27FC236}">
                <a16:creationId xmlns:a16="http://schemas.microsoft.com/office/drawing/2014/main" id="{660AB771-EB3A-469D-A2CF-BB75DD92B27B}"/>
              </a:ext>
            </a:extLst>
          </p:cNvPr>
          <p:cNvSpPr txBox="1"/>
          <p:nvPr/>
        </p:nvSpPr>
        <p:spPr>
          <a:xfrm rot="19800000">
            <a:off x="2303700" y="4019227"/>
            <a:ext cx="982833" cy="338554"/>
          </a:xfrm>
          <a:prstGeom prst="rect">
            <a:avLst/>
          </a:prstGeom>
          <a:noFill/>
        </p:spPr>
        <p:txBody>
          <a:bodyPr wrap="none" rtlCol="0">
            <a:spAutoFit/>
          </a:bodyPr>
          <a:lstStyle/>
          <a:p>
            <a:r>
              <a:rPr lang="en-US" sz="1600" dirty="0" err="1"/>
              <a:t>Lh</a:t>
            </a:r>
            <a:r>
              <a:rPr lang="en-US" sz="1600" dirty="0"/>
              <a:t> </a:t>
            </a:r>
            <a:r>
              <a:rPr lang="en-US" sz="1600" dirty="0" err="1"/>
              <a:t>Amyg</a:t>
            </a:r>
            <a:endParaRPr lang="en-US" sz="1600" dirty="0"/>
          </a:p>
        </p:txBody>
      </p:sp>
      <p:sp>
        <p:nvSpPr>
          <p:cNvPr id="18" name="TextBox 17">
            <a:extLst>
              <a:ext uri="{FF2B5EF4-FFF2-40B4-BE49-F238E27FC236}">
                <a16:creationId xmlns:a16="http://schemas.microsoft.com/office/drawing/2014/main" id="{31377F84-C657-42BD-B9F3-5E42881E4B8E}"/>
              </a:ext>
            </a:extLst>
          </p:cNvPr>
          <p:cNvSpPr txBox="1"/>
          <p:nvPr/>
        </p:nvSpPr>
        <p:spPr>
          <a:xfrm>
            <a:off x="4406331" y="1843936"/>
            <a:ext cx="1005403" cy="461665"/>
          </a:xfrm>
          <a:prstGeom prst="rect">
            <a:avLst/>
          </a:prstGeom>
          <a:noFill/>
        </p:spPr>
        <p:txBody>
          <a:bodyPr wrap="none" rtlCol="0">
            <a:spAutoFit/>
          </a:bodyPr>
          <a:lstStyle/>
          <a:p>
            <a:r>
              <a:rPr lang="en-US" sz="2400" dirty="0"/>
              <a:t>PTSD</a:t>
            </a:r>
          </a:p>
        </p:txBody>
      </p:sp>
      <p:sp>
        <p:nvSpPr>
          <p:cNvPr id="19" name="TextBox 18">
            <a:extLst>
              <a:ext uri="{FF2B5EF4-FFF2-40B4-BE49-F238E27FC236}">
                <a16:creationId xmlns:a16="http://schemas.microsoft.com/office/drawing/2014/main" id="{4AC20767-99D1-4DA2-AD41-3452AD9FD165}"/>
              </a:ext>
            </a:extLst>
          </p:cNvPr>
          <p:cNvSpPr txBox="1"/>
          <p:nvPr/>
        </p:nvSpPr>
        <p:spPr>
          <a:xfrm>
            <a:off x="1669986" y="1843936"/>
            <a:ext cx="1229824" cy="461665"/>
          </a:xfrm>
          <a:prstGeom prst="rect">
            <a:avLst/>
          </a:prstGeom>
          <a:noFill/>
        </p:spPr>
        <p:txBody>
          <a:bodyPr wrap="none" rtlCol="0">
            <a:spAutoFit/>
          </a:bodyPr>
          <a:lstStyle/>
          <a:p>
            <a:r>
              <a:rPr lang="en-US" sz="2400" dirty="0"/>
              <a:t>Healthy</a:t>
            </a:r>
          </a:p>
        </p:txBody>
      </p:sp>
      <p:pic>
        <p:nvPicPr>
          <p:cNvPr id="22" name="Picture 21">
            <a:extLst>
              <a:ext uri="{FF2B5EF4-FFF2-40B4-BE49-F238E27FC236}">
                <a16:creationId xmlns:a16="http://schemas.microsoft.com/office/drawing/2014/main" id="{3294AB75-8C8A-4F25-BF20-C09E96A55A07}"/>
              </a:ext>
            </a:extLst>
          </p:cNvPr>
          <p:cNvPicPr>
            <a:picLocks noChangeAspect="1"/>
          </p:cNvPicPr>
          <p:nvPr/>
        </p:nvPicPr>
        <p:blipFill rotWithShape="1">
          <a:blip r:embed="rId4"/>
          <a:srcRect r="69678" b="21091"/>
          <a:stretch/>
        </p:blipFill>
        <p:spPr>
          <a:xfrm>
            <a:off x="7987525" y="2213410"/>
            <a:ext cx="1335647" cy="2464165"/>
          </a:xfrm>
          <a:prstGeom prst="rect">
            <a:avLst/>
          </a:prstGeom>
        </p:spPr>
      </p:pic>
      <p:pic>
        <p:nvPicPr>
          <p:cNvPr id="23" name="Picture 22">
            <a:extLst>
              <a:ext uri="{FF2B5EF4-FFF2-40B4-BE49-F238E27FC236}">
                <a16:creationId xmlns:a16="http://schemas.microsoft.com/office/drawing/2014/main" id="{C376BD99-13C3-4495-A54C-40436215C3DF}"/>
              </a:ext>
            </a:extLst>
          </p:cNvPr>
          <p:cNvPicPr>
            <a:picLocks noChangeAspect="1"/>
          </p:cNvPicPr>
          <p:nvPr/>
        </p:nvPicPr>
        <p:blipFill rotWithShape="1">
          <a:blip r:embed="rId4"/>
          <a:srcRect l="70559" b="21091"/>
          <a:stretch/>
        </p:blipFill>
        <p:spPr>
          <a:xfrm>
            <a:off x="9759563" y="2213410"/>
            <a:ext cx="1296851" cy="2464165"/>
          </a:xfrm>
          <a:prstGeom prst="rect">
            <a:avLst/>
          </a:prstGeom>
        </p:spPr>
      </p:pic>
      <p:sp>
        <p:nvSpPr>
          <p:cNvPr id="24" name="TextBox 23">
            <a:extLst>
              <a:ext uri="{FF2B5EF4-FFF2-40B4-BE49-F238E27FC236}">
                <a16:creationId xmlns:a16="http://schemas.microsoft.com/office/drawing/2014/main" id="{BFF02408-B7F7-476E-9DBD-E49EC7134D71}"/>
              </a:ext>
            </a:extLst>
          </p:cNvPr>
          <p:cNvSpPr txBox="1"/>
          <p:nvPr/>
        </p:nvSpPr>
        <p:spPr>
          <a:xfrm>
            <a:off x="7926453" y="4655039"/>
            <a:ext cx="729687" cy="338554"/>
          </a:xfrm>
          <a:prstGeom prst="rect">
            <a:avLst/>
          </a:prstGeom>
          <a:noFill/>
        </p:spPr>
        <p:txBody>
          <a:bodyPr wrap="none" rtlCol="0">
            <a:spAutoFit/>
          </a:bodyPr>
          <a:lstStyle/>
          <a:p>
            <a:r>
              <a:rPr lang="en-US" sz="1600" dirty="0"/>
              <a:t>dACC</a:t>
            </a:r>
          </a:p>
        </p:txBody>
      </p:sp>
      <p:sp>
        <p:nvSpPr>
          <p:cNvPr id="25" name="TextBox 24">
            <a:extLst>
              <a:ext uri="{FF2B5EF4-FFF2-40B4-BE49-F238E27FC236}">
                <a16:creationId xmlns:a16="http://schemas.microsoft.com/office/drawing/2014/main" id="{8A3C26A9-3E9C-42FC-BEB4-80E7B75F3758}"/>
              </a:ext>
            </a:extLst>
          </p:cNvPr>
          <p:cNvSpPr txBox="1"/>
          <p:nvPr/>
        </p:nvSpPr>
        <p:spPr>
          <a:xfrm>
            <a:off x="8649749" y="4638450"/>
            <a:ext cx="867545" cy="338554"/>
          </a:xfrm>
          <a:prstGeom prst="rect">
            <a:avLst/>
          </a:prstGeom>
          <a:noFill/>
        </p:spPr>
        <p:txBody>
          <a:bodyPr wrap="none" rtlCol="0">
            <a:spAutoFit/>
          </a:bodyPr>
          <a:lstStyle/>
          <a:p>
            <a:r>
              <a:rPr lang="en-US" sz="1600" dirty="0"/>
              <a:t>vmPFC</a:t>
            </a:r>
          </a:p>
        </p:txBody>
      </p:sp>
      <p:sp>
        <p:nvSpPr>
          <p:cNvPr id="26" name="TextBox 25">
            <a:extLst>
              <a:ext uri="{FF2B5EF4-FFF2-40B4-BE49-F238E27FC236}">
                <a16:creationId xmlns:a16="http://schemas.microsoft.com/office/drawing/2014/main" id="{D9E1C5D5-E89A-4493-9905-FDFD37593983}"/>
              </a:ext>
            </a:extLst>
          </p:cNvPr>
          <p:cNvSpPr txBox="1"/>
          <p:nvPr/>
        </p:nvSpPr>
        <p:spPr>
          <a:xfrm>
            <a:off x="8228757" y="5023843"/>
            <a:ext cx="854765" cy="369332"/>
          </a:xfrm>
          <a:prstGeom prst="rect">
            <a:avLst/>
          </a:prstGeom>
          <a:noFill/>
        </p:spPr>
        <p:txBody>
          <a:bodyPr wrap="square" rtlCol="0">
            <a:spAutoFit/>
          </a:bodyPr>
          <a:lstStyle/>
          <a:p>
            <a:pPr algn="ctr"/>
            <a:r>
              <a:rPr lang="en-US" u="sng" dirty="0"/>
              <a:t>Seed</a:t>
            </a:r>
          </a:p>
        </p:txBody>
      </p:sp>
      <p:sp>
        <p:nvSpPr>
          <p:cNvPr id="27" name="TextBox 26">
            <a:extLst>
              <a:ext uri="{FF2B5EF4-FFF2-40B4-BE49-F238E27FC236}">
                <a16:creationId xmlns:a16="http://schemas.microsoft.com/office/drawing/2014/main" id="{D1C2E806-DB72-4448-91B3-F6377B83441A}"/>
              </a:ext>
            </a:extLst>
          </p:cNvPr>
          <p:cNvSpPr txBox="1"/>
          <p:nvPr/>
        </p:nvSpPr>
        <p:spPr>
          <a:xfrm>
            <a:off x="7121387" y="1699195"/>
            <a:ext cx="854765" cy="369332"/>
          </a:xfrm>
          <a:prstGeom prst="rect">
            <a:avLst/>
          </a:prstGeom>
          <a:noFill/>
        </p:spPr>
        <p:txBody>
          <a:bodyPr wrap="square" rtlCol="0">
            <a:spAutoFit/>
          </a:bodyPr>
          <a:lstStyle/>
          <a:p>
            <a:pPr algn="ctr"/>
            <a:r>
              <a:rPr lang="en-US" u="sng" dirty="0"/>
              <a:t>Target</a:t>
            </a:r>
          </a:p>
        </p:txBody>
      </p:sp>
      <p:sp>
        <p:nvSpPr>
          <p:cNvPr id="28" name="TextBox 27">
            <a:extLst>
              <a:ext uri="{FF2B5EF4-FFF2-40B4-BE49-F238E27FC236}">
                <a16:creationId xmlns:a16="http://schemas.microsoft.com/office/drawing/2014/main" id="{CD9EED03-7F92-437A-B204-47396298847A}"/>
              </a:ext>
            </a:extLst>
          </p:cNvPr>
          <p:cNvSpPr txBox="1"/>
          <p:nvPr/>
        </p:nvSpPr>
        <p:spPr>
          <a:xfrm>
            <a:off x="7083757" y="2334064"/>
            <a:ext cx="867545" cy="338554"/>
          </a:xfrm>
          <a:prstGeom prst="rect">
            <a:avLst/>
          </a:prstGeom>
          <a:noFill/>
        </p:spPr>
        <p:txBody>
          <a:bodyPr wrap="none" rtlCol="0">
            <a:spAutoFit/>
          </a:bodyPr>
          <a:lstStyle/>
          <a:p>
            <a:r>
              <a:rPr lang="en-US" sz="1600" dirty="0"/>
              <a:t>Rh </a:t>
            </a:r>
            <a:r>
              <a:rPr lang="en-US" sz="1600" dirty="0" err="1"/>
              <a:t>Hpc</a:t>
            </a:r>
            <a:endParaRPr lang="en-US" sz="1600" dirty="0"/>
          </a:p>
        </p:txBody>
      </p:sp>
      <p:sp>
        <p:nvSpPr>
          <p:cNvPr id="29" name="TextBox 28">
            <a:extLst>
              <a:ext uri="{FF2B5EF4-FFF2-40B4-BE49-F238E27FC236}">
                <a16:creationId xmlns:a16="http://schemas.microsoft.com/office/drawing/2014/main" id="{F9F5A52C-FB2E-488A-8597-3BCCA0085A1A}"/>
              </a:ext>
            </a:extLst>
          </p:cNvPr>
          <p:cNvSpPr txBox="1"/>
          <p:nvPr/>
        </p:nvSpPr>
        <p:spPr>
          <a:xfrm>
            <a:off x="7117419" y="2900653"/>
            <a:ext cx="833883" cy="338554"/>
          </a:xfrm>
          <a:prstGeom prst="rect">
            <a:avLst/>
          </a:prstGeom>
          <a:noFill/>
        </p:spPr>
        <p:txBody>
          <a:bodyPr wrap="none" rtlCol="0">
            <a:spAutoFit/>
          </a:bodyPr>
          <a:lstStyle/>
          <a:p>
            <a:r>
              <a:rPr lang="en-US" sz="1600" dirty="0" err="1"/>
              <a:t>Lh</a:t>
            </a:r>
            <a:r>
              <a:rPr lang="en-US" sz="1600" dirty="0"/>
              <a:t> </a:t>
            </a:r>
            <a:r>
              <a:rPr lang="en-US" sz="1600" dirty="0" err="1"/>
              <a:t>Hpc</a:t>
            </a:r>
            <a:endParaRPr lang="en-US" sz="1600" dirty="0"/>
          </a:p>
        </p:txBody>
      </p:sp>
      <p:sp>
        <p:nvSpPr>
          <p:cNvPr id="30" name="TextBox 29">
            <a:extLst>
              <a:ext uri="{FF2B5EF4-FFF2-40B4-BE49-F238E27FC236}">
                <a16:creationId xmlns:a16="http://schemas.microsoft.com/office/drawing/2014/main" id="{5F404AAA-0681-4F2C-A48B-3EBE20EE65CB}"/>
              </a:ext>
            </a:extLst>
          </p:cNvPr>
          <p:cNvSpPr txBox="1"/>
          <p:nvPr/>
        </p:nvSpPr>
        <p:spPr>
          <a:xfrm>
            <a:off x="6959655" y="3467242"/>
            <a:ext cx="1016497" cy="338554"/>
          </a:xfrm>
          <a:prstGeom prst="rect">
            <a:avLst/>
          </a:prstGeom>
          <a:noFill/>
        </p:spPr>
        <p:txBody>
          <a:bodyPr wrap="none" rtlCol="0">
            <a:spAutoFit/>
          </a:bodyPr>
          <a:lstStyle/>
          <a:p>
            <a:r>
              <a:rPr lang="en-US" sz="1600" dirty="0"/>
              <a:t>Rh </a:t>
            </a:r>
            <a:r>
              <a:rPr lang="en-US" sz="1600" dirty="0" err="1"/>
              <a:t>Amyg</a:t>
            </a:r>
            <a:endParaRPr lang="en-US" sz="1600" dirty="0"/>
          </a:p>
        </p:txBody>
      </p:sp>
      <p:sp>
        <p:nvSpPr>
          <p:cNvPr id="31" name="TextBox 30">
            <a:extLst>
              <a:ext uri="{FF2B5EF4-FFF2-40B4-BE49-F238E27FC236}">
                <a16:creationId xmlns:a16="http://schemas.microsoft.com/office/drawing/2014/main" id="{365C4D69-A2D8-4D77-9C3E-A12144CA090A}"/>
              </a:ext>
            </a:extLst>
          </p:cNvPr>
          <p:cNvSpPr txBox="1"/>
          <p:nvPr/>
        </p:nvSpPr>
        <p:spPr>
          <a:xfrm>
            <a:off x="7026112" y="4017056"/>
            <a:ext cx="982833" cy="338554"/>
          </a:xfrm>
          <a:prstGeom prst="rect">
            <a:avLst/>
          </a:prstGeom>
          <a:noFill/>
        </p:spPr>
        <p:txBody>
          <a:bodyPr wrap="none" rtlCol="0">
            <a:spAutoFit/>
          </a:bodyPr>
          <a:lstStyle/>
          <a:p>
            <a:r>
              <a:rPr lang="en-US" sz="1600" dirty="0" err="1"/>
              <a:t>Lh</a:t>
            </a:r>
            <a:r>
              <a:rPr lang="en-US" sz="1600" dirty="0"/>
              <a:t> </a:t>
            </a:r>
            <a:r>
              <a:rPr lang="en-US" sz="1600" dirty="0" err="1"/>
              <a:t>Amyg</a:t>
            </a:r>
            <a:endParaRPr lang="en-US" sz="1600" dirty="0"/>
          </a:p>
        </p:txBody>
      </p:sp>
      <p:sp>
        <p:nvSpPr>
          <p:cNvPr id="32" name="TextBox 31">
            <a:extLst>
              <a:ext uri="{FF2B5EF4-FFF2-40B4-BE49-F238E27FC236}">
                <a16:creationId xmlns:a16="http://schemas.microsoft.com/office/drawing/2014/main" id="{1AD40D58-CBBB-421D-886C-7459233BE7A8}"/>
              </a:ext>
            </a:extLst>
          </p:cNvPr>
          <p:cNvSpPr txBox="1"/>
          <p:nvPr/>
        </p:nvSpPr>
        <p:spPr>
          <a:xfrm>
            <a:off x="9923238" y="1399980"/>
            <a:ext cx="1005403" cy="461665"/>
          </a:xfrm>
          <a:prstGeom prst="rect">
            <a:avLst/>
          </a:prstGeom>
          <a:noFill/>
        </p:spPr>
        <p:txBody>
          <a:bodyPr wrap="none" rtlCol="0">
            <a:spAutoFit/>
          </a:bodyPr>
          <a:lstStyle/>
          <a:p>
            <a:r>
              <a:rPr lang="en-US" sz="2400" dirty="0"/>
              <a:t>PTSD</a:t>
            </a:r>
          </a:p>
        </p:txBody>
      </p:sp>
      <p:sp>
        <p:nvSpPr>
          <p:cNvPr id="33" name="TextBox 32">
            <a:extLst>
              <a:ext uri="{FF2B5EF4-FFF2-40B4-BE49-F238E27FC236}">
                <a16:creationId xmlns:a16="http://schemas.microsoft.com/office/drawing/2014/main" id="{55AE3FCB-BB3F-4D86-8576-5702862CEA52}"/>
              </a:ext>
            </a:extLst>
          </p:cNvPr>
          <p:cNvSpPr txBox="1"/>
          <p:nvPr/>
        </p:nvSpPr>
        <p:spPr>
          <a:xfrm>
            <a:off x="8136173" y="1376164"/>
            <a:ext cx="1229824" cy="461665"/>
          </a:xfrm>
          <a:prstGeom prst="rect">
            <a:avLst/>
          </a:prstGeom>
          <a:noFill/>
        </p:spPr>
        <p:txBody>
          <a:bodyPr wrap="none" rtlCol="0">
            <a:spAutoFit/>
          </a:bodyPr>
          <a:lstStyle/>
          <a:p>
            <a:r>
              <a:rPr lang="en-US" sz="2400" dirty="0"/>
              <a:t>Healthy</a:t>
            </a:r>
          </a:p>
        </p:txBody>
      </p:sp>
      <p:sp>
        <p:nvSpPr>
          <p:cNvPr id="34" name="Rectangle 33">
            <a:extLst>
              <a:ext uri="{FF2B5EF4-FFF2-40B4-BE49-F238E27FC236}">
                <a16:creationId xmlns:a16="http://schemas.microsoft.com/office/drawing/2014/main" id="{97D6BD5E-5974-4B0C-89D7-6B45C9C6F58A}"/>
              </a:ext>
            </a:extLst>
          </p:cNvPr>
          <p:cNvSpPr/>
          <p:nvPr/>
        </p:nvSpPr>
        <p:spPr>
          <a:xfrm>
            <a:off x="6966930" y="1435382"/>
            <a:ext cx="4233184" cy="3957793"/>
          </a:xfrm>
          <a:prstGeom prst="rect">
            <a:avLst/>
          </a:prstGeom>
          <a:solidFill>
            <a:srgbClr val="E5E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37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0FAD-C6DF-4ADD-842D-30F41243314B}"/>
              </a:ext>
            </a:extLst>
          </p:cNvPr>
          <p:cNvSpPr>
            <a:spLocks noGrp="1"/>
          </p:cNvSpPr>
          <p:nvPr>
            <p:ph type="title"/>
          </p:nvPr>
        </p:nvSpPr>
        <p:spPr/>
        <p:txBody>
          <a:bodyPr/>
          <a:lstStyle/>
          <a:p>
            <a:r>
              <a:rPr lang="en-US" dirty="0"/>
              <a:t>Final Summary - </a:t>
            </a:r>
            <a:r>
              <a:rPr lang="en-US" dirty="0" err="1"/>
              <a:t>gPPI</a:t>
            </a:r>
            <a:endParaRPr lang="en-US" dirty="0"/>
          </a:p>
        </p:txBody>
      </p:sp>
      <p:sp>
        <p:nvSpPr>
          <p:cNvPr id="3" name="Content Placeholder 2">
            <a:extLst>
              <a:ext uri="{FF2B5EF4-FFF2-40B4-BE49-F238E27FC236}">
                <a16:creationId xmlns:a16="http://schemas.microsoft.com/office/drawing/2014/main" id="{C1779E72-F22D-4851-8D5D-45984E147EBC}"/>
              </a:ext>
            </a:extLst>
          </p:cNvPr>
          <p:cNvSpPr>
            <a:spLocks noGrp="1"/>
          </p:cNvSpPr>
          <p:nvPr>
            <p:ph idx="1"/>
          </p:nvPr>
        </p:nvSpPr>
        <p:spPr/>
        <p:txBody>
          <a:bodyPr/>
          <a:lstStyle/>
          <a:p>
            <a:r>
              <a:rPr lang="en-US" dirty="0"/>
              <a:t>During retrieval, healthy adults show </a:t>
            </a:r>
            <a:r>
              <a:rPr lang="en-US" dirty="0" err="1"/>
              <a:t>Hpc</a:t>
            </a:r>
            <a:r>
              <a:rPr lang="en-US" dirty="0"/>
              <a:t> -&gt; vmPFC connectivity for extinction CS+ items</a:t>
            </a:r>
          </a:p>
          <a:p>
            <a:endParaRPr lang="en-US" dirty="0"/>
          </a:p>
          <a:p>
            <a:r>
              <a:rPr lang="en-US" dirty="0"/>
              <a:t>Possible future analyses</a:t>
            </a:r>
          </a:p>
          <a:p>
            <a:pPr lvl="1"/>
            <a:r>
              <a:rPr lang="en-US" dirty="0"/>
              <a:t>Directly relate connectivity measures to the ERS</a:t>
            </a:r>
          </a:p>
          <a:p>
            <a:pPr lvl="1"/>
            <a:r>
              <a:rPr lang="en-US" dirty="0"/>
              <a:t>Reinstatement of “patterns of connectivity”</a:t>
            </a:r>
          </a:p>
          <a:p>
            <a:pPr lvl="1"/>
            <a:r>
              <a:rPr lang="en-US" dirty="0"/>
              <a:t>Expanding to entire PFC</a:t>
            </a:r>
          </a:p>
        </p:txBody>
      </p:sp>
    </p:spTree>
    <p:extLst>
      <p:ext uri="{BB962C8B-B14F-4D97-AF65-F5344CB8AC3E}">
        <p14:creationId xmlns:p14="http://schemas.microsoft.com/office/powerpoint/2010/main" val="238654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EF62-B5AA-3842-BF2E-D6AEE82C303A}"/>
              </a:ext>
            </a:extLst>
          </p:cNvPr>
          <p:cNvSpPr>
            <a:spLocks noGrp="1"/>
          </p:cNvSpPr>
          <p:nvPr>
            <p:ph type="title"/>
          </p:nvPr>
        </p:nvSpPr>
        <p:spPr/>
        <p:txBody>
          <a:bodyPr/>
          <a:lstStyle/>
          <a:p>
            <a:r>
              <a:rPr lang="en-US" dirty="0"/>
              <a:t>Acknowledgements</a:t>
            </a:r>
          </a:p>
        </p:txBody>
      </p:sp>
      <p:sp>
        <p:nvSpPr>
          <p:cNvPr id="4" name="TextBox 3">
            <a:extLst>
              <a:ext uri="{FF2B5EF4-FFF2-40B4-BE49-F238E27FC236}">
                <a16:creationId xmlns:a16="http://schemas.microsoft.com/office/drawing/2014/main" id="{36CC932A-F7E9-3146-BD59-63732A9D4378}"/>
              </a:ext>
            </a:extLst>
          </p:cNvPr>
          <p:cNvSpPr txBox="1"/>
          <p:nvPr/>
        </p:nvSpPr>
        <p:spPr>
          <a:xfrm>
            <a:off x="2899775" y="1561913"/>
            <a:ext cx="2730674" cy="523220"/>
          </a:xfrm>
          <a:prstGeom prst="rect">
            <a:avLst/>
          </a:prstGeom>
          <a:noFill/>
        </p:spPr>
        <p:txBody>
          <a:bodyPr wrap="square" rtlCol="0">
            <a:spAutoFit/>
          </a:bodyPr>
          <a:lstStyle/>
          <a:p>
            <a:r>
              <a:rPr lang="en-US" sz="2800" dirty="0">
                <a:solidFill>
                  <a:srgbClr val="EE7D31"/>
                </a:solidFill>
              </a:rPr>
              <a:t>Dunsmoor Lab</a:t>
            </a:r>
          </a:p>
        </p:txBody>
      </p:sp>
      <p:sp>
        <p:nvSpPr>
          <p:cNvPr id="5" name="TextBox 4">
            <a:extLst>
              <a:ext uri="{FF2B5EF4-FFF2-40B4-BE49-F238E27FC236}">
                <a16:creationId xmlns:a16="http://schemas.microsoft.com/office/drawing/2014/main" id="{8930AF0D-807C-8A42-82EE-DAD47410D7C1}"/>
              </a:ext>
            </a:extLst>
          </p:cNvPr>
          <p:cNvSpPr txBox="1"/>
          <p:nvPr/>
        </p:nvSpPr>
        <p:spPr>
          <a:xfrm>
            <a:off x="6195164" y="1536284"/>
            <a:ext cx="3285994" cy="523220"/>
          </a:xfrm>
          <a:prstGeom prst="rect">
            <a:avLst/>
          </a:prstGeom>
          <a:noFill/>
        </p:spPr>
        <p:txBody>
          <a:bodyPr wrap="square" rtlCol="0">
            <a:spAutoFit/>
          </a:bodyPr>
          <a:lstStyle/>
          <a:p>
            <a:r>
              <a:rPr lang="en-US" sz="2800" dirty="0">
                <a:solidFill>
                  <a:srgbClr val="42775A"/>
                </a:solidFill>
              </a:rPr>
              <a:t>Lewis-Peacock Lab</a:t>
            </a:r>
          </a:p>
        </p:txBody>
      </p:sp>
      <p:cxnSp>
        <p:nvCxnSpPr>
          <p:cNvPr id="6" name="Straight Connector 5">
            <a:extLst>
              <a:ext uri="{FF2B5EF4-FFF2-40B4-BE49-F238E27FC236}">
                <a16:creationId xmlns:a16="http://schemas.microsoft.com/office/drawing/2014/main" id="{4A68C0A5-5F5E-694E-BD8A-04E7A8CAA1FF}"/>
              </a:ext>
            </a:extLst>
          </p:cNvPr>
          <p:cNvCxnSpPr>
            <a:cxnSpLocks/>
          </p:cNvCxnSpPr>
          <p:nvPr/>
        </p:nvCxnSpPr>
        <p:spPr>
          <a:xfrm flipH="1">
            <a:off x="2899775" y="2063149"/>
            <a:ext cx="25490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B0D405-6253-B048-858D-D117A2A91634}"/>
              </a:ext>
            </a:extLst>
          </p:cNvPr>
          <p:cNvCxnSpPr>
            <a:cxnSpLocks/>
          </p:cNvCxnSpPr>
          <p:nvPr/>
        </p:nvCxnSpPr>
        <p:spPr>
          <a:xfrm flipH="1">
            <a:off x="6249443" y="2037520"/>
            <a:ext cx="31753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62A8EDF-91E5-5341-9BD2-C4777D56797B}"/>
              </a:ext>
            </a:extLst>
          </p:cNvPr>
          <p:cNvSpPr txBox="1"/>
          <p:nvPr/>
        </p:nvSpPr>
        <p:spPr>
          <a:xfrm>
            <a:off x="3018584" y="2118034"/>
            <a:ext cx="2493055" cy="2308324"/>
          </a:xfrm>
          <a:prstGeom prst="rect">
            <a:avLst/>
          </a:prstGeom>
          <a:noFill/>
        </p:spPr>
        <p:txBody>
          <a:bodyPr wrap="none" rtlCol="0">
            <a:spAutoFit/>
          </a:bodyPr>
          <a:lstStyle/>
          <a:p>
            <a:r>
              <a:rPr lang="en-US" dirty="0"/>
              <a:t>Joey Dunsmoor, Ph.D.</a:t>
            </a:r>
          </a:p>
          <a:p>
            <a:r>
              <a:rPr lang="en-US" dirty="0"/>
              <a:t>Emily </a:t>
            </a:r>
            <a:r>
              <a:rPr lang="en-US" dirty="0" err="1"/>
              <a:t>Leiker</a:t>
            </a:r>
            <a:r>
              <a:rPr lang="en-US" dirty="0"/>
              <a:t>, Ph.D.</a:t>
            </a:r>
          </a:p>
          <a:p>
            <a:r>
              <a:rPr lang="en-US" dirty="0"/>
              <a:t>Sam Cooper, Ph.D.</a:t>
            </a:r>
          </a:p>
          <a:p>
            <a:r>
              <a:rPr lang="en-US" dirty="0"/>
              <a:t>Carola Salvi, Ph.D.</a:t>
            </a:r>
          </a:p>
          <a:p>
            <a:r>
              <a:rPr lang="en-US" dirty="0"/>
              <a:t>Augustin Hennings</a:t>
            </a:r>
          </a:p>
          <a:p>
            <a:r>
              <a:rPr lang="en-US" dirty="0"/>
              <a:t>Nicole Keller</a:t>
            </a:r>
          </a:p>
          <a:p>
            <a:r>
              <a:rPr lang="en-US" dirty="0">
                <a:solidFill>
                  <a:srgbClr val="429EB5"/>
                </a:solidFill>
              </a:rPr>
              <a:t>Mason McClay</a:t>
            </a:r>
          </a:p>
          <a:p>
            <a:endParaRPr lang="en-US" dirty="0"/>
          </a:p>
        </p:txBody>
      </p:sp>
      <p:sp>
        <p:nvSpPr>
          <p:cNvPr id="14" name="TextBox 13">
            <a:extLst>
              <a:ext uri="{FF2B5EF4-FFF2-40B4-BE49-F238E27FC236}">
                <a16:creationId xmlns:a16="http://schemas.microsoft.com/office/drawing/2014/main" id="{E88CCD28-DF71-E146-A8A9-85ACBC4C09AA}"/>
              </a:ext>
            </a:extLst>
          </p:cNvPr>
          <p:cNvSpPr txBox="1"/>
          <p:nvPr/>
        </p:nvSpPr>
        <p:spPr>
          <a:xfrm>
            <a:off x="6321319" y="2085133"/>
            <a:ext cx="3159839" cy="2862322"/>
          </a:xfrm>
          <a:prstGeom prst="rect">
            <a:avLst/>
          </a:prstGeom>
          <a:noFill/>
        </p:spPr>
        <p:txBody>
          <a:bodyPr wrap="none" rtlCol="0">
            <a:spAutoFit/>
          </a:bodyPr>
          <a:lstStyle/>
          <a:p>
            <a:r>
              <a:rPr lang="en-US" dirty="0"/>
              <a:t>Jarrod Lewis-Peacock, Ph.D.</a:t>
            </a:r>
          </a:p>
          <a:p>
            <a:r>
              <a:rPr lang="en-US" dirty="0"/>
              <a:t>Elizabeth </a:t>
            </a:r>
            <a:r>
              <a:rPr lang="en-US" dirty="0" err="1"/>
              <a:t>Lorenc</a:t>
            </a:r>
            <a:r>
              <a:rPr lang="en-US" dirty="0"/>
              <a:t>, Ph.D.</a:t>
            </a:r>
          </a:p>
          <a:p>
            <a:r>
              <a:rPr lang="en-US" dirty="0" err="1"/>
              <a:t>Hyojeong</a:t>
            </a:r>
            <a:r>
              <a:rPr lang="en-US" dirty="0"/>
              <a:t> Kim</a:t>
            </a:r>
          </a:p>
          <a:p>
            <a:r>
              <a:rPr lang="en-US" dirty="0"/>
              <a:t>Seth </a:t>
            </a:r>
            <a:r>
              <a:rPr lang="en-US" dirty="0" err="1"/>
              <a:t>Koslov</a:t>
            </a:r>
            <a:endParaRPr lang="en-US" dirty="0"/>
          </a:p>
          <a:p>
            <a:r>
              <a:rPr lang="en-US" dirty="0"/>
              <a:t>Remington Mallett</a:t>
            </a:r>
          </a:p>
          <a:p>
            <a:r>
              <a:rPr lang="en-US" dirty="0"/>
              <a:t>Augustin Hennings</a:t>
            </a:r>
          </a:p>
          <a:p>
            <a:r>
              <a:rPr lang="en-US" dirty="0"/>
              <a:t>Allison </a:t>
            </a:r>
            <a:r>
              <a:rPr lang="en-US" dirty="0" err="1"/>
              <a:t>Bruning</a:t>
            </a:r>
            <a:endParaRPr lang="en-US" dirty="0"/>
          </a:p>
          <a:p>
            <a:r>
              <a:rPr lang="en-US" dirty="0"/>
              <a:t>Justin </a:t>
            </a:r>
            <a:r>
              <a:rPr lang="en-US" dirty="0" err="1"/>
              <a:t>Kilmary</a:t>
            </a:r>
            <a:endParaRPr lang="en-US" dirty="0"/>
          </a:p>
          <a:p>
            <a:r>
              <a:rPr lang="en-US" dirty="0"/>
              <a:t>Zachary Bretton</a:t>
            </a:r>
          </a:p>
          <a:p>
            <a:r>
              <a:rPr lang="en-US" dirty="0"/>
              <a:t>Sydney Fischer</a:t>
            </a:r>
          </a:p>
        </p:txBody>
      </p:sp>
      <p:sp>
        <p:nvSpPr>
          <p:cNvPr id="15" name="TextBox 14">
            <a:extLst>
              <a:ext uri="{FF2B5EF4-FFF2-40B4-BE49-F238E27FC236}">
                <a16:creationId xmlns:a16="http://schemas.microsoft.com/office/drawing/2014/main" id="{3C91ADD8-B74E-AF45-93BB-E8D1A74B09BE}"/>
              </a:ext>
            </a:extLst>
          </p:cNvPr>
          <p:cNvSpPr txBox="1"/>
          <p:nvPr/>
        </p:nvSpPr>
        <p:spPr>
          <a:xfrm>
            <a:off x="3676403" y="5349415"/>
            <a:ext cx="3916457" cy="369332"/>
          </a:xfrm>
          <a:prstGeom prst="rect">
            <a:avLst/>
          </a:prstGeom>
          <a:noFill/>
        </p:spPr>
        <p:txBody>
          <a:bodyPr wrap="none" rtlCol="0">
            <a:spAutoFit/>
          </a:bodyPr>
          <a:lstStyle/>
          <a:p>
            <a:r>
              <a:rPr lang="en-US" dirty="0"/>
              <a:t>&amp; Many talented undergraduate RAs</a:t>
            </a:r>
          </a:p>
        </p:txBody>
      </p:sp>
    </p:spTree>
    <p:extLst>
      <p:ext uri="{BB962C8B-B14F-4D97-AF65-F5344CB8AC3E}">
        <p14:creationId xmlns:p14="http://schemas.microsoft.com/office/powerpoint/2010/main" val="732194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7216-2ADE-B448-9C2F-CAEEFFFC4BEC}"/>
              </a:ext>
            </a:extLst>
          </p:cNvPr>
          <p:cNvSpPr>
            <a:spLocks noGrp="1"/>
          </p:cNvSpPr>
          <p:nvPr>
            <p:ph type="title"/>
          </p:nvPr>
        </p:nvSpPr>
        <p:spPr/>
        <p:txBody>
          <a:bodyPr/>
          <a:lstStyle/>
          <a:p>
            <a:r>
              <a:rPr lang="en-US" dirty="0"/>
              <a:t>Reinstatement in the human brain</a:t>
            </a:r>
          </a:p>
        </p:txBody>
      </p:sp>
      <p:sp>
        <p:nvSpPr>
          <p:cNvPr id="3" name="Content Placeholder 2">
            <a:extLst>
              <a:ext uri="{FF2B5EF4-FFF2-40B4-BE49-F238E27FC236}">
                <a16:creationId xmlns:a16="http://schemas.microsoft.com/office/drawing/2014/main" id="{79D24EAF-33F6-BE4D-ABF5-5E19EA750F0B}"/>
              </a:ext>
            </a:extLst>
          </p:cNvPr>
          <p:cNvSpPr>
            <a:spLocks noGrp="1"/>
          </p:cNvSpPr>
          <p:nvPr>
            <p:ph idx="1"/>
          </p:nvPr>
        </p:nvSpPr>
        <p:spPr>
          <a:xfrm>
            <a:off x="468682" y="1685065"/>
            <a:ext cx="5080348" cy="2055805"/>
          </a:xfrm>
        </p:spPr>
        <p:txBody>
          <a:bodyPr>
            <a:normAutofit/>
          </a:bodyPr>
          <a:lstStyle/>
          <a:p>
            <a:pPr marL="0" indent="0">
              <a:buNone/>
            </a:pPr>
            <a:r>
              <a:rPr lang="en-US" sz="2200" dirty="0"/>
              <a:t>Encoding Retrieval Similarity (ERS)</a:t>
            </a:r>
          </a:p>
          <a:p>
            <a:pPr lvl="1"/>
            <a:r>
              <a:rPr lang="en-US" sz="2000" dirty="0"/>
              <a:t>Measure overlap of neural activity from encoding to retrieval</a:t>
            </a:r>
          </a:p>
          <a:p>
            <a:pPr lvl="1"/>
            <a:r>
              <a:rPr lang="en-US" sz="2000" dirty="0"/>
              <a:t>Neural circuits : spatial patterns of neural activity </a:t>
            </a:r>
          </a:p>
        </p:txBody>
      </p:sp>
      <p:pic>
        <p:nvPicPr>
          <p:cNvPr id="6" name="Picture 5">
            <a:extLst>
              <a:ext uri="{FF2B5EF4-FFF2-40B4-BE49-F238E27FC236}">
                <a16:creationId xmlns:a16="http://schemas.microsoft.com/office/drawing/2014/main" id="{CA7D4F0C-F5C9-A441-8AC8-60F15ADEB0AF}"/>
              </a:ext>
            </a:extLst>
          </p:cNvPr>
          <p:cNvPicPr>
            <a:picLocks noChangeAspect="1"/>
          </p:cNvPicPr>
          <p:nvPr/>
        </p:nvPicPr>
        <p:blipFill>
          <a:blip r:embed="rId3"/>
          <a:stretch>
            <a:fillRect/>
          </a:stretch>
        </p:blipFill>
        <p:spPr>
          <a:xfrm>
            <a:off x="2703135" y="4392796"/>
            <a:ext cx="2235492" cy="1559764"/>
          </a:xfrm>
          <a:prstGeom prst="rect">
            <a:avLst/>
          </a:prstGeom>
        </p:spPr>
      </p:pic>
      <p:pic>
        <p:nvPicPr>
          <p:cNvPr id="7" name="Picture 6">
            <a:extLst>
              <a:ext uri="{FF2B5EF4-FFF2-40B4-BE49-F238E27FC236}">
                <a16:creationId xmlns:a16="http://schemas.microsoft.com/office/drawing/2014/main" id="{6B1D8E5D-6005-1542-AAE0-A3B53391BE1E}"/>
              </a:ext>
            </a:extLst>
          </p:cNvPr>
          <p:cNvPicPr>
            <a:picLocks noChangeAspect="1"/>
          </p:cNvPicPr>
          <p:nvPr/>
        </p:nvPicPr>
        <p:blipFill>
          <a:blip r:embed="rId4"/>
          <a:stretch>
            <a:fillRect/>
          </a:stretch>
        </p:blipFill>
        <p:spPr>
          <a:xfrm>
            <a:off x="838200" y="4392796"/>
            <a:ext cx="1864935" cy="1559764"/>
          </a:xfrm>
          <a:prstGeom prst="rect">
            <a:avLst/>
          </a:prstGeom>
        </p:spPr>
      </p:pic>
      <p:sp>
        <p:nvSpPr>
          <p:cNvPr id="8" name="TextBox 7">
            <a:extLst>
              <a:ext uri="{FF2B5EF4-FFF2-40B4-BE49-F238E27FC236}">
                <a16:creationId xmlns:a16="http://schemas.microsoft.com/office/drawing/2014/main" id="{E65571B1-8AB9-6B43-B74D-3F0D130D2055}"/>
              </a:ext>
            </a:extLst>
          </p:cNvPr>
          <p:cNvSpPr txBox="1"/>
          <p:nvPr/>
        </p:nvSpPr>
        <p:spPr>
          <a:xfrm>
            <a:off x="1200120" y="3983019"/>
            <a:ext cx="335220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Item-level reactivation in cortex</a:t>
            </a:r>
          </a:p>
        </p:txBody>
      </p:sp>
      <p:sp>
        <p:nvSpPr>
          <p:cNvPr id="10" name="TextBox 9">
            <a:extLst>
              <a:ext uri="{FF2B5EF4-FFF2-40B4-BE49-F238E27FC236}">
                <a16:creationId xmlns:a16="http://schemas.microsoft.com/office/drawing/2014/main" id="{288F9DCB-E6B6-2047-89C7-8B44079FB2CF}"/>
              </a:ext>
            </a:extLst>
          </p:cNvPr>
          <p:cNvSpPr txBox="1"/>
          <p:nvPr/>
        </p:nvSpPr>
        <p:spPr>
          <a:xfrm>
            <a:off x="9886561" y="6536986"/>
            <a:ext cx="2343911" cy="261610"/>
          </a:xfrm>
          <a:prstGeom prst="rect">
            <a:avLst/>
          </a:prstGeom>
          <a:noFill/>
        </p:spPr>
        <p:txBody>
          <a:bodyPr wrap="none" rtlCol="0">
            <a:spAutoFit/>
          </a:bodyPr>
          <a:lstStyle/>
          <a:p>
            <a:r>
              <a:rPr lang="en-US" sz="1100" dirty="0"/>
              <a:t>Ritchey </a:t>
            </a:r>
            <a:r>
              <a:rPr lang="en-US" sz="1100" i="1" dirty="0"/>
              <a:t>et al</a:t>
            </a:r>
            <a:r>
              <a:rPr lang="en-US" sz="1100" dirty="0"/>
              <a:t>., 2013. </a:t>
            </a:r>
            <a:r>
              <a:rPr lang="en-US" sz="1100" i="1" dirty="0" err="1"/>
              <a:t>Cereb</a:t>
            </a:r>
            <a:r>
              <a:rPr lang="en-US" sz="1100" i="1" dirty="0"/>
              <a:t>. Cortex</a:t>
            </a:r>
            <a:endParaRPr lang="en-US" sz="1100" dirty="0"/>
          </a:p>
        </p:txBody>
      </p:sp>
      <p:sp>
        <p:nvSpPr>
          <p:cNvPr id="13" name="TextBox 12">
            <a:extLst>
              <a:ext uri="{FF2B5EF4-FFF2-40B4-BE49-F238E27FC236}">
                <a16:creationId xmlns:a16="http://schemas.microsoft.com/office/drawing/2014/main" id="{6A1DA32C-1DAD-5046-853A-B62DCCA7A461}"/>
              </a:ext>
            </a:extLst>
          </p:cNvPr>
          <p:cNvSpPr txBox="1"/>
          <p:nvPr/>
        </p:nvSpPr>
        <p:spPr>
          <a:xfrm>
            <a:off x="6534361" y="3959888"/>
            <a:ext cx="42498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Item-level reactivation predicts memory</a:t>
            </a:r>
          </a:p>
        </p:txBody>
      </p:sp>
      <p:sp>
        <p:nvSpPr>
          <p:cNvPr id="4" name="Rectangle 3">
            <a:extLst>
              <a:ext uri="{FF2B5EF4-FFF2-40B4-BE49-F238E27FC236}">
                <a16:creationId xmlns:a16="http://schemas.microsoft.com/office/drawing/2014/main" id="{EAB4642F-C9F5-974D-BFD3-A577AD3FF716}"/>
              </a:ext>
            </a:extLst>
          </p:cNvPr>
          <p:cNvSpPr/>
          <p:nvPr/>
        </p:nvSpPr>
        <p:spPr>
          <a:xfrm>
            <a:off x="6096000" y="2128671"/>
            <a:ext cx="4695596" cy="769441"/>
          </a:xfrm>
          <a:prstGeom prst="rect">
            <a:avLst/>
          </a:prstGeom>
        </p:spPr>
        <p:txBody>
          <a:bodyPr wrap="square">
            <a:spAutoFit/>
          </a:bodyPr>
          <a:lstStyle/>
          <a:p>
            <a:pPr algn="ctr"/>
            <a:r>
              <a:rPr lang="en-US" sz="2200" dirty="0"/>
              <a:t>The fidelity of memory reactivation influences behavior</a:t>
            </a:r>
          </a:p>
        </p:txBody>
      </p:sp>
      <p:grpSp>
        <p:nvGrpSpPr>
          <p:cNvPr id="9" name="Group 8">
            <a:extLst>
              <a:ext uri="{FF2B5EF4-FFF2-40B4-BE49-F238E27FC236}">
                <a16:creationId xmlns:a16="http://schemas.microsoft.com/office/drawing/2014/main" id="{3A782A06-2160-F04D-867D-E29FC57B9C7E}"/>
              </a:ext>
            </a:extLst>
          </p:cNvPr>
          <p:cNvGrpSpPr/>
          <p:nvPr/>
        </p:nvGrpSpPr>
        <p:grpSpPr>
          <a:xfrm>
            <a:off x="7342006" y="4329220"/>
            <a:ext cx="1840478" cy="2207766"/>
            <a:chOff x="7342006" y="4329220"/>
            <a:chExt cx="1840478" cy="2207766"/>
          </a:xfrm>
        </p:grpSpPr>
        <p:pic>
          <p:nvPicPr>
            <p:cNvPr id="12" name="Picture 11">
              <a:extLst>
                <a:ext uri="{FF2B5EF4-FFF2-40B4-BE49-F238E27FC236}">
                  <a16:creationId xmlns:a16="http://schemas.microsoft.com/office/drawing/2014/main" id="{4172910B-3A1A-404A-8EA3-E0548A551595}"/>
                </a:ext>
              </a:extLst>
            </p:cNvPr>
            <p:cNvPicPr>
              <a:picLocks noChangeAspect="1"/>
            </p:cNvPicPr>
            <p:nvPr/>
          </p:nvPicPr>
          <p:blipFill>
            <a:blip r:embed="rId5"/>
            <a:stretch>
              <a:fillRect/>
            </a:stretch>
          </p:blipFill>
          <p:spPr>
            <a:xfrm>
              <a:off x="7342006" y="4329220"/>
              <a:ext cx="1840478" cy="2207766"/>
            </a:xfrm>
            <a:prstGeom prst="rect">
              <a:avLst/>
            </a:prstGeom>
          </p:spPr>
        </p:pic>
        <p:sp>
          <p:nvSpPr>
            <p:cNvPr id="5" name="Oval 4">
              <a:extLst>
                <a:ext uri="{FF2B5EF4-FFF2-40B4-BE49-F238E27FC236}">
                  <a16:creationId xmlns:a16="http://schemas.microsoft.com/office/drawing/2014/main" id="{D2B47441-14FF-D94F-9ED9-6C37ADFB0F9A}"/>
                </a:ext>
              </a:extLst>
            </p:cNvPr>
            <p:cNvSpPr/>
            <p:nvPr/>
          </p:nvSpPr>
          <p:spPr>
            <a:xfrm>
              <a:off x="7467600" y="4392796"/>
              <a:ext cx="266700" cy="202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101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E72C-E876-904E-B725-F1380C63D515}"/>
              </a:ext>
            </a:extLst>
          </p:cNvPr>
          <p:cNvSpPr>
            <a:spLocks noGrp="1"/>
          </p:cNvSpPr>
          <p:nvPr>
            <p:ph type="title"/>
          </p:nvPr>
        </p:nvSpPr>
        <p:spPr/>
        <p:txBody>
          <a:bodyPr>
            <a:normAutofit/>
          </a:bodyPr>
          <a:lstStyle/>
          <a:p>
            <a:r>
              <a:rPr lang="en-US" sz="4000" dirty="0"/>
              <a:t>Dual role of PFC in emotional memory</a:t>
            </a:r>
          </a:p>
        </p:txBody>
      </p:sp>
      <p:sp>
        <p:nvSpPr>
          <p:cNvPr id="3" name="Content Placeholder 2">
            <a:extLst>
              <a:ext uri="{FF2B5EF4-FFF2-40B4-BE49-F238E27FC236}">
                <a16:creationId xmlns:a16="http://schemas.microsoft.com/office/drawing/2014/main" id="{A158B6D8-AEF2-DA49-A3D9-B31492D5C83F}"/>
              </a:ext>
            </a:extLst>
          </p:cNvPr>
          <p:cNvSpPr>
            <a:spLocks noGrp="1"/>
          </p:cNvSpPr>
          <p:nvPr>
            <p:ph idx="1"/>
          </p:nvPr>
        </p:nvSpPr>
        <p:spPr>
          <a:xfrm>
            <a:off x="838199" y="1630064"/>
            <a:ext cx="10798629" cy="977870"/>
          </a:xfrm>
        </p:spPr>
        <p:txBody>
          <a:bodyPr/>
          <a:lstStyle/>
          <a:p>
            <a:r>
              <a:rPr lang="en-US" sz="2400" dirty="0"/>
              <a:t>Acquisition and retrieval of emotional memories involves the amygdala, hippocampus and PFC</a:t>
            </a:r>
          </a:p>
          <a:p>
            <a:endParaRPr lang="en-US" sz="2200" dirty="0"/>
          </a:p>
        </p:txBody>
      </p:sp>
      <p:sp>
        <p:nvSpPr>
          <p:cNvPr id="13" name="TextBox 12">
            <a:extLst>
              <a:ext uri="{FF2B5EF4-FFF2-40B4-BE49-F238E27FC236}">
                <a16:creationId xmlns:a16="http://schemas.microsoft.com/office/drawing/2014/main" id="{B7F5C208-6A9B-421A-958B-9065404E51A7}"/>
              </a:ext>
            </a:extLst>
          </p:cNvPr>
          <p:cNvSpPr txBox="1"/>
          <p:nvPr/>
        </p:nvSpPr>
        <p:spPr>
          <a:xfrm>
            <a:off x="9347093" y="6541426"/>
            <a:ext cx="2768707" cy="261610"/>
          </a:xfrm>
          <a:prstGeom prst="rect">
            <a:avLst/>
          </a:prstGeom>
          <a:noFill/>
        </p:spPr>
        <p:txBody>
          <a:bodyPr wrap="none" rtlCol="0">
            <a:spAutoFit/>
          </a:bodyPr>
          <a:lstStyle/>
          <a:p>
            <a:r>
              <a:rPr lang="en-US" sz="1100" dirty="0"/>
              <a:t>Milad &amp; Quirk, 2012. </a:t>
            </a:r>
            <a:r>
              <a:rPr lang="en-US" sz="1100" i="1" dirty="0" err="1"/>
              <a:t>Annu</a:t>
            </a:r>
            <a:r>
              <a:rPr lang="en-US" sz="1100" i="1" dirty="0"/>
              <a:t>. Rev. Psychol.</a:t>
            </a:r>
          </a:p>
        </p:txBody>
      </p:sp>
      <p:sp>
        <p:nvSpPr>
          <p:cNvPr id="5" name="TextBox 4">
            <a:extLst>
              <a:ext uri="{FF2B5EF4-FFF2-40B4-BE49-F238E27FC236}">
                <a16:creationId xmlns:a16="http://schemas.microsoft.com/office/drawing/2014/main" id="{7274FE78-E38E-4B54-9BB8-4D82DD9E0C95}"/>
              </a:ext>
            </a:extLst>
          </p:cNvPr>
          <p:cNvSpPr txBox="1"/>
          <p:nvPr/>
        </p:nvSpPr>
        <p:spPr>
          <a:xfrm>
            <a:off x="838199" y="2806981"/>
            <a:ext cx="5029200" cy="1846659"/>
          </a:xfrm>
          <a:prstGeom prst="rect">
            <a:avLst/>
          </a:prstGeom>
          <a:noFill/>
        </p:spPr>
        <p:txBody>
          <a:bodyPr wrap="square" rtlCol="0">
            <a:spAutoFit/>
          </a:bodyPr>
          <a:lstStyle/>
          <a:p>
            <a:pPr marL="342900" indent="-342900">
              <a:buFont typeface="Arial" panose="020B0604020202020204" pitchFamily="34" charset="0"/>
              <a:buChar char="•"/>
            </a:pPr>
            <a:r>
              <a:rPr lang="en-US" sz="2400" dirty="0"/>
              <a:t>Prelimbic and infralimbic code for memories of opposite valence</a:t>
            </a:r>
          </a:p>
          <a:p>
            <a:pPr marL="800100" lvl="1" indent="-342900">
              <a:buFont typeface="Arial" panose="020B0604020202020204" pitchFamily="34" charset="0"/>
              <a:buChar char="•"/>
            </a:pPr>
            <a:r>
              <a:rPr lang="en-US" sz="2400" dirty="0"/>
              <a:t>PL = Fear Acquisition</a:t>
            </a:r>
          </a:p>
          <a:p>
            <a:pPr marL="800100" lvl="1" indent="-342900">
              <a:buFont typeface="Arial" panose="020B0604020202020204" pitchFamily="34" charset="0"/>
              <a:buChar char="•"/>
            </a:pPr>
            <a:r>
              <a:rPr lang="en-US" sz="2400" dirty="0"/>
              <a:t>IL = Extinction</a:t>
            </a:r>
          </a:p>
          <a:p>
            <a:endParaRPr lang="en-US" dirty="0"/>
          </a:p>
        </p:txBody>
      </p:sp>
      <p:pic>
        <p:nvPicPr>
          <p:cNvPr id="7" name="Picture 6">
            <a:extLst>
              <a:ext uri="{FF2B5EF4-FFF2-40B4-BE49-F238E27FC236}">
                <a16:creationId xmlns:a16="http://schemas.microsoft.com/office/drawing/2014/main" id="{DE0173EB-DB62-DF43-A8B3-A61E686EEC01}"/>
              </a:ext>
            </a:extLst>
          </p:cNvPr>
          <p:cNvPicPr>
            <a:picLocks noChangeAspect="1"/>
          </p:cNvPicPr>
          <p:nvPr/>
        </p:nvPicPr>
        <p:blipFill>
          <a:blip r:embed="rId3"/>
          <a:stretch>
            <a:fillRect/>
          </a:stretch>
        </p:blipFill>
        <p:spPr>
          <a:xfrm>
            <a:off x="6836634" y="5095673"/>
            <a:ext cx="929779" cy="853847"/>
          </a:xfrm>
          <a:prstGeom prst="rect">
            <a:avLst/>
          </a:prstGeom>
        </p:spPr>
      </p:pic>
      <p:pic>
        <p:nvPicPr>
          <p:cNvPr id="10" name="Picture 9">
            <a:extLst>
              <a:ext uri="{FF2B5EF4-FFF2-40B4-BE49-F238E27FC236}">
                <a16:creationId xmlns:a16="http://schemas.microsoft.com/office/drawing/2014/main" id="{DE705C91-8F09-FC43-986A-5777F7861216}"/>
              </a:ext>
            </a:extLst>
          </p:cNvPr>
          <p:cNvPicPr>
            <a:picLocks noChangeAspect="1"/>
          </p:cNvPicPr>
          <p:nvPr/>
        </p:nvPicPr>
        <p:blipFill>
          <a:blip r:embed="rId4"/>
          <a:stretch>
            <a:fillRect/>
          </a:stretch>
        </p:blipFill>
        <p:spPr>
          <a:xfrm flipH="1">
            <a:off x="9628274" y="5130189"/>
            <a:ext cx="620625" cy="662634"/>
          </a:xfrm>
          <a:prstGeom prst="rect">
            <a:avLst/>
          </a:prstGeom>
        </p:spPr>
      </p:pic>
      <p:pic>
        <p:nvPicPr>
          <p:cNvPr id="9" name="Picture 8">
            <a:extLst>
              <a:ext uri="{FF2B5EF4-FFF2-40B4-BE49-F238E27FC236}">
                <a16:creationId xmlns:a16="http://schemas.microsoft.com/office/drawing/2014/main" id="{9714D526-FA2F-5D4C-B394-E4E8397C4BC5}"/>
              </a:ext>
            </a:extLst>
          </p:cNvPr>
          <p:cNvPicPr>
            <a:picLocks noChangeAspect="1"/>
          </p:cNvPicPr>
          <p:nvPr/>
        </p:nvPicPr>
        <p:blipFill>
          <a:blip r:embed="rId5"/>
          <a:stretch>
            <a:fillRect/>
          </a:stretch>
        </p:blipFill>
        <p:spPr>
          <a:xfrm>
            <a:off x="5994400" y="2708073"/>
            <a:ext cx="5359400" cy="2387600"/>
          </a:xfrm>
          <a:prstGeom prst="rect">
            <a:avLst/>
          </a:prstGeom>
        </p:spPr>
      </p:pic>
      <p:sp>
        <p:nvSpPr>
          <p:cNvPr id="14" name="TextBox 13">
            <a:extLst>
              <a:ext uri="{FF2B5EF4-FFF2-40B4-BE49-F238E27FC236}">
                <a16:creationId xmlns:a16="http://schemas.microsoft.com/office/drawing/2014/main" id="{9647E2A9-BF10-3F43-A96F-7B7E95F04DBC}"/>
              </a:ext>
            </a:extLst>
          </p:cNvPr>
          <p:cNvSpPr txBox="1"/>
          <p:nvPr/>
        </p:nvSpPr>
        <p:spPr>
          <a:xfrm>
            <a:off x="7301523" y="2709479"/>
            <a:ext cx="2081275" cy="400110"/>
          </a:xfrm>
          <a:prstGeom prst="rect">
            <a:avLst/>
          </a:prstGeom>
          <a:noFill/>
        </p:spPr>
        <p:txBody>
          <a:bodyPr wrap="none" rtlCol="0">
            <a:spAutoFit/>
          </a:bodyPr>
          <a:lstStyle/>
          <a:p>
            <a:pPr algn="ctr"/>
            <a:r>
              <a:rPr lang="en-US" sz="2000" dirty="0">
                <a:solidFill>
                  <a:srgbClr val="7E1AC5"/>
                </a:solidFill>
              </a:rPr>
              <a:t>Fear Acquisition</a:t>
            </a:r>
          </a:p>
        </p:txBody>
      </p:sp>
      <p:sp>
        <p:nvSpPr>
          <p:cNvPr id="16" name="TextBox 15">
            <a:extLst>
              <a:ext uri="{FF2B5EF4-FFF2-40B4-BE49-F238E27FC236}">
                <a16:creationId xmlns:a16="http://schemas.microsoft.com/office/drawing/2014/main" id="{6A5EAAD8-8055-8349-A470-98E86C7A4F2C}"/>
              </a:ext>
            </a:extLst>
          </p:cNvPr>
          <p:cNvSpPr txBox="1"/>
          <p:nvPr/>
        </p:nvSpPr>
        <p:spPr>
          <a:xfrm>
            <a:off x="7117838" y="4650593"/>
            <a:ext cx="1297150" cy="400110"/>
          </a:xfrm>
          <a:prstGeom prst="rect">
            <a:avLst/>
          </a:prstGeom>
          <a:noFill/>
        </p:spPr>
        <p:txBody>
          <a:bodyPr wrap="none" rtlCol="0">
            <a:spAutoFit/>
          </a:bodyPr>
          <a:lstStyle/>
          <a:p>
            <a:pPr algn="ctr"/>
            <a:r>
              <a:rPr lang="en-US" sz="2000" dirty="0">
                <a:solidFill>
                  <a:srgbClr val="1A8942"/>
                </a:solidFill>
              </a:rPr>
              <a:t>Extinction</a:t>
            </a:r>
          </a:p>
        </p:txBody>
      </p:sp>
    </p:spTree>
    <p:extLst>
      <p:ext uri="{BB962C8B-B14F-4D97-AF65-F5344CB8AC3E}">
        <p14:creationId xmlns:p14="http://schemas.microsoft.com/office/powerpoint/2010/main" val="120215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070BDC-4789-46F7-8756-09186BB0E55D}"/>
              </a:ext>
            </a:extLst>
          </p:cNvPr>
          <p:cNvSpPr/>
          <p:nvPr/>
        </p:nvSpPr>
        <p:spPr>
          <a:xfrm>
            <a:off x="10110510" y="3020791"/>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C1864-47F0-6A4F-841C-6572A46E0451}"/>
              </a:ext>
            </a:extLst>
          </p:cNvPr>
          <p:cNvSpPr>
            <a:spLocks noGrp="1"/>
          </p:cNvSpPr>
          <p:nvPr>
            <p:ph type="title"/>
          </p:nvPr>
        </p:nvSpPr>
        <p:spPr>
          <a:xfrm>
            <a:off x="838200" y="117353"/>
            <a:ext cx="10515600" cy="1325563"/>
          </a:xfrm>
        </p:spPr>
        <p:txBody>
          <a:bodyPr/>
          <a:lstStyle/>
          <a:p>
            <a:r>
              <a:rPr lang="en-US" dirty="0"/>
              <a:t>Research question &amp; prediction</a:t>
            </a:r>
          </a:p>
        </p:txBody>
      </p:sp>
      <p:sp>
        <p:nvSpPr>
          <p:cNvPr id="3" name="Content Placeholder 2">
            <a:extLst>
              <a:ext uri="{FF2B5EF4-FFF2-40B4-BE49-F238E27FC236}">
                <a16:creationId xmlns:a16="http://schemas.microsoft.com/office/drawing/2014/main" id="{B75CEEE4-48F5-8248-B2DB-7B5A1E6E22AD}"/>
              </a:ext>
            </a:extLst>
          </p:cNvPr>
          <p:cNvSpPr>
            <a:spLocks noGrp="1"/>
          </p:cNvSpPr>
          <p:nvPr>
            <p:ph idx="1"/>
          </p:nvPr>
        </p:nvSpPr>
        <p:spPr>
          <a:xfrm>
            <a:off x="364671" y="1442916"/>
            <a:ext cx="5581079" cy="5360655"/>
          </a:xfrm>
        </p:spPr>
        <p:txBody>
          <a:bodyPr>
            <a:normAutofit/>
          </a:bodyPr>
          <a:lstStyle/>
          <a:p>
            <a:pPr marL="0" indent="0" algn="ctr">
              <a:buNone/>
            </a:pPr>
            <a:endParaRPr lang="en-US" sz="2000" dirty="0"/>
          </a:p>
          <a:p>
            <a:pPr marL="0" indent="0" algn="ctr">
              <a:buNone/>
            </a:pPr>
            <a:r>
              <a:rPr lang="en-US" dirty="0"/>
              <a:t>Are associative emotional memories organized the same way in the humans as in rodents?</a:t>
            </a:r>
          </a:p>
          <a:p>
            <a:pPr marL="0" indent="0" algn="ctr">
              <a:buNone/>
            </a:pPr>
            <a:endParaRPr lang="en-US" dirty="0"/>
          </a:p>
          <a:p>
            <a:pPr marL="0" indent="0" algn="ctr">
              <a:buNone/>
            </a:pPr>
            <a:r>
              <a:rPr lang="en-US" dirty="0"/>
              <a:t>-Goal-</a:t>
            </a:r>
          </a:p>
          <a:p>
            <a:pPr marL="0" indent="0" algn="ctr">
              <a:buNone/>
            </a:pPr>
            <a:r>
              <a:rPr lang="en-US" dirty="0"/>
              <a:t>Identify stable &amp; separable representations of acquisition and extinction across the PFC</a:t>
            </a:r>
          </a:p>
          <a:p>
            <a:pPr marL="0" indent="0">
              <a:buNone/>
            </a:pPr>
            <a:endParaRPr lang="en-US" dirty="0"/>
          </a:p>
          <a:p>
            <a:endParaRPr lang="en-US" sz="2600" dirty="0"/>
          </a:p>
          <a:p>
            <a:pPr lvl="1"/>
            <a:endParaRPr lang="en-US" sz="2200" dirty="0"/>
          </a:p>
        </p:txBody>
      </p:sp>
      <p:sp>
        <p:nvSpPr>
          <p:cNvPr id="5" name="Rectangle 4">
            <a:extLst>
              <a:ext uri="{FF2B5EF4-FFF2-40B4-BE49-F238E27FC236}">
                <a16:creationId xmlns:a16="http://schemas.microsoft.com/office/drawing/2014/main" id="{BFC5F409-BE2F-4C97-97C8-139EA693D00C}"/>
              </a:ext>
            </a:extLst>
          </p:cNvPr>
          <p:cNvSpPr/>
          <p:nvPr/>
        </p:nvSpPr>
        <p:spPr>
          <a:xfrm>
            <a:off x="9152567" y="4648204"/>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699244-91E3-4D15-A311-C7F0F2EBF419}"/>
              </a:ext>
            </a:extLst>
          </p:cNvPr>
          <p:cNvSpPr/>
          <p:nvPr/>
        </p:nvSpPr>
        <p:spPr>
          <a:xfrm>
            <a:off x="7842466" y="4648204"/>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A88332-6838-42C6-9BA0-927E71A1AC1B}"/>
              </a:ext>
            </a:extLst>
          </p:cNvPr>
          <p:cNvSpPr/>
          <p:nvPr/>
        </p:nvSpPr>
        <p:spPr>
          <a:xfrm>
            <a:off x="6900852" y="3020789"/>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endParaRPr>
          </a:p>
        </p:txBody>
      </p:sp>
      <p:sp>
        <p:nvSpPr>
          <p:cNvPr id="9" name="TextBox 8">
            <a:extLst>
              <a:ext uri="{FF2B5EF4-FFF2-40B4-BE49-F238E27FC236}">
                <a16:creationId xmlns:a16="http://schemas.microsoft.com/office/drawing/2014/main" id="{929E31F8-C254-4307-9788-5F3DB6F510B8}"/>
              </a:ext>
            </a:extLst>
          </p:cNvPr>
          <p:cNvSpPr txBox="1"/>
          <p:nvPr/>
        </p:nvSpPr>
        <p:spPr>
          <a:xfrm>
            <a:off x="7369763" y="2417453"/>
            <a:ext cx="1007007" cy="461665"/>
          </a:xfrm>
          <a:prstGeom prst="rect">
            <a:avLst/>
          </a:prstGeom>
          <a:noFill/>
        </p:spPr>
        <p:txBody>
          <a:bodyPr wrap="none" rtlCol="0">
            <a:spAutoFit/>
          </a:bodyPr>
          <a:lstStyle/>
          <a:p>
            <a:r>
              <a:rPr lang="en-US" sz="2400" dirty="0"/>
              <a:t>dACC</a:t>
            </a:r>
          </a:p>
        </p:txBody>
      </p:sp>
      <p:sp>
        <p:nvSpPr>
          <p:cNvPr id="10" name="TextBox 9">
            <a:extLst>
              <a:ext uri="{FF2B5EF4-FFF2-40B4-BE49-F238E27FC236}">
                <a16:creationId xmlns:a16="http://schemas.microsoft.com/office/drawing/2014/main" id="{F4C2359E-3456-400B-8155-470F6B575B37}"/>
              </a:ext>
            </a:extLst>
          </p:cNvPr>
          <p:cNvSpPr txBox="1"/>
          <p:nvPr/>
        </p:nvSpPr>
        <p:spPr>
          <a:xfrm>
            <a:off x="9352816" y="2436394"/>
            <a:ext cx="1210588" cy="461665"/>
          </a:xfrm>
          <a:prstGeom prst="rect">
            <a:avLst/>
          </a:prstGeom>
          <a:noFill/>
        </p:spPr>
        <p:txBody>
          <a:bodyPr wrap="none" rtlCol="0">
            <a:spAutoFit/>
          </a:bodyPr>
          <a:lstStyle/>
          <a:p>
            <a:r>
              <a:rPr lang="en-US" sz="2400" dirty="0"/>
              <a:t>vmPFC</a:t>
            </a:r>
          </a:p>
        </p:txBody>
      </p:sp>
      <p:sp>
        <p:nvSpPr>
          <p:cNvPr id="11" name="TextBox 10">
            <a:extLst>
              <a:ext uri="{FF2B5EF4-FFF2-40B4-BE49-F238E27FC236}">
                <a16:creationId xmlns:a16="http://schemas.microsoft.com/office/drawing/2014/main" id="{56C730B8-E1A9-41B6-B288-4971F169082A}"/>
              </a:ext>
            </a:extLst>
          </p:cNvPr>
          <p:cNvSpPr txBox="1"/>
          <p:nvPr/>
        </p:nvSpPr>
        <p:spPr>
          <a:xfrm rot="19800000">
            <a:off x="5980911" y="5692392"/>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12" name="TextBox 11">
            <a:extLst>
              <a:ext uri="{FF2B5EF4-FFF2-40B4-BE49-F238E27FC236}">
                <a16:creationId xmlns:a16="http://schemas.microsoft.com/office/drawing/2014/main" id="{4412DE52-2CF8-4DD1-97BB-A0CE8F5B9C47}"/>
              </a:ext>
            </a:extLst>
          </p:cNvPr>
          <p:cNvSpPr txBox="1"/>
          <p:nvPr/>
        </p:nvSpPr>
        <p:spPr>
          <a:xfrm rot="19800000">
            <a:off x="7205471" y="5614050"/>
            <a:ext cx="1297150" cy="400110"/>
          </a:xfrm>
          <a:prstGeom prst="rect">
            <a:avLst/>
          </a:prstGeom>
          <a:noFill/>
        </p:spPr>
        <p:txBody>
          <a:bodyPr wrap="none" rtlCol="0">
            <a:spAutoFit/>
          </a:bodyPr>
          <a:lstStyle/>
          <a:p>
            <a:pPr algn="ctr"/>
            <a:r>
              <a:rPr lang="en-US" sz="2000" dirty="0">
                <a:solidFill>
                  <a:srgbClr val="42775A"/>
                </a:solidFill>
              </a:rPr>
              <a:t>Extinction</a:t>
            </a:r>
          </a:p>
        </p:txBody>
      </p:sp>
      <p:sp>
        <p:nvSpPr>
          <p:cNvPr id="13" name="TextBox 12">
            <a:extLst>
              <a:ext uri="{FF2B5EF4-FFF2-40B4-BE49-F238E27FC236}">
                <a16:creationId xmlns:a16="http://schemas.microsoft.com/office/drawing/2014/main" id="{5FBBB9A9-8322-4715-8F9C-ECDF33799851}"/>
              </a:ext>
            </a:extLst>
          </p:cNvPr>
          <p:cNvSpPr txBox="1"/>
          <p:nvPr/>
        </p:nvSpPr>
        <p:spPr>
          <a:xfrm rot="19800000">
            <a:off x="8381208" y="5709026"/>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14" name="TextBox 13">
            <a:extLst>
              <a:ext uri="{FF2B5EF4-FFF2-40B4-BE49-F238E27FC236}">
                <a16:creationId xmlns:a16="http://schemas.microsoft.com/office/drawing/2014/main" id="{78F91397-5D02-4724-81DA-9B2CF3859542}"/>
              </a:ext>
            </a:extLst>
          </p:cNvPr>
          <p:cNvSpPr txBox="1"/>
          <p:nvPr/>
        </p:nvSpPr>
        <p:spPr>
          <a:xfrm rot="19800000">
            <a:off x="9605768" y="5630684"/>
            <a:ext cx="1297150" cy="400110"/>
          </a:xfrm>
          <a:prstGeom prst="rect">
            <a:avLst/>
          </a:prstGeom>
          <a:noFill/>
        </p:spPr>
        <p:txBody>
          <a:bodyPr wrap="none" rtlCol="0">
            <a:spAutoFit/>
          </a:bodyPr>
          <a:lstStyle/>
          <a:p>
            <a:pPr algn="ctr"/>
            <a:r>
              <a:rPr lang="en-US" sz="2000" dirty="0">
                <a:solidFill>
                  <a:srgbClr val="42775A"/>
                </a:solidFill>
              </a:rPr>
              <a:t>Extinction</a:t>
            </a:r>
          </a:p>
        </p:txBody>
      </p:sp>
      <p:cxnSp>
        <p:nvCxnSpPr>
          <p:cNvPr id="16" name="Straight Connector 15">
            <a:extLst>
              <a:ext uri="{FF2B5EF4-FFF2-40B4-BE49-F238E27FC236}">
                <a16:creationId xmlns:a16="http://schemas.microsoft.com/office/drawing/2014/main" id="{5ABC36BB-AD03-481E-92FC-E6BEA9B3C38D}"/>
              </a:ext>
            </a:extLst>
          </p:cNvPr>
          <p:cNvCxnSpPr>
            <a:cxnSpLocks/>
          </p:cNvCxnSpPr>
          <p:nvPr/>
        </p:nvCxnSpPr>
        <p:spPr>
          <a:xfrm>
            <a:off x="6749144" y="2441837"/>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D555E7-47B9-4247-9BC6-3D4B1E43BBAB}"/>
              </a:ext>
            </a:extLst>
          </p:cNvPr>
          <p:cNvCxnSpPr>
            <a:cxnSpLocks/>
          </p:cNvCxnSpPr>
          <p:nvPr/>
        </p:nvCxnSpPr>
        <p:spPr>
          <a:xfrm flipH="1">
            <a:off x="6732815" y="5338335"/>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C600885-0A1E-4BB6-BCCF-D8734116446E}"/>
              </a:ext>
            </a:extLst>
          </p:cNvPr>
          <p:cNvSpPr txBox="1"/>
          <p:nvPr/>
        </p:nvSpPr>
        <p:spPr>
          <a:xfrm rot="16200000">
            <a:off x="4802542" y="3648065"/>
            <a:ext cx="3249608" cy="461665"/>
          </a:xfrm>
          <a:prstGeom prst="rect">
            <a:avLst/>
          </a:prstGeom>
          <a:noFill/>
        </p:spPr>
        <p:txBody>
          <a:bodyPr wrap="none" rtlCol="0">
            <a:spAutoFit/>
          </a:bodyPr>
          <a:lstStyle/>
          <a:p>
            <a:r>
              <a:rPr lang="en-US" sz="2400" dirty="0"/>
              <a:t>Neural Reinstatement</a:t>
            </a:r>
          </a:p>
        </p:txBody>
      </p:sp>
    </p:spTree>
    <p:extLst>
      <p:ext uri="{BB962C8B-B14F-4D97-AF65-F5344CB8AC3E}">
        <p14:creationId xmlns:p14="http://schemas.microsoft.com/office/powerpoint/2010/main" val="413271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down)">
                                      <p:cBhvr>
                                        <p:cTn id="51" dur="500"/>
                                        <p:tgtEl>
                                          <p:spTgt spid="8"/>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down)">
                                      <p:cBhvr>
                                        <p:cTn id="59" dur="500"/>
                                        <p:tgtEl>
                                          <p:spTgt spid="5"/>
                                        </p:tgtEl>
                                      </p:cBhvr>
                                    </p:animEffect>
                                  </p:childTnLst>
                                </p:cTn>
                              </p:par>
                              <p:par>
                                <p:cTn id="60" presetID="22" presetClass="entr" presetSubtype="4" fill="hold" grpId="1"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5" grpId="0" animBg="1"/>
      <p:bldP spid="7" grpId="0" animBg="1"/>
      <p:bldP spid="8" grpId="0" animBg="1"/>
      <p:bldP spid="9" grpId="0"/>
      <p:bldP spid="10" grpId="0"/>
      <p:bldP spid="11" grpId="0"/>
      <p:bldP spid="12" grpId="0"/>
      <p:bldP spid="13" grpId="0"/>
      <p:bldP spid="14"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8CD99BA-DF3C-4F48-8144-A7677722395A}"/>
              </a:ext>
            </a:extLst>
          </p:cNvPr>
          <p:cNvGrpSpPr/>
          <p:nvPr/>
        </p:nvGrpSpPr>
        <p:grpSpPr>
          <a:xfrm>
            <a:off x="5980908" y="2249595"/>
            <a:ext cx="5198722" cy="3855042"/>
            <a:chOff x="12284971" y="2183443"/>
            <a:chExt cx="5198722" cy="3855042"/>
          </a:xfrm>
        </p:grpSpPr>
        <p:sp>
          <p:nvSpPr>
            <p:cNvPr id="42" name="Rectangle 41">
              <a:extLst>
                <a:ext uri="{FF2B5EF4-FFF2-40B4-BE49-F238E27FC236}">
                  <a16:creationId xmlns:a16="http://schemas.microsoft.com/office/drawing/2014/main" id="{F73BCDF4-A480-6944-BB57-7CC86C70DA63}"/>
                </a:ext>
              </a:extLst>
            </p:cNvPr>
            <p:cNvSpPr/>
            <p:nvPr/>
          </p:nvSpPr>
          <p:spPr>
            <a:xfrm>
              <a:off x="14141778" y="4577552"/>
              <a:ext cx="805543" cy="685241"/>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6171D9D7-836D-8248-8015-8E0D162CE2E6}"/>
                </a:ext>
              </a:extLst>
            </p:cNvPr>
            <p:cNvSpPr/>
            <p:nvPr/>
          </p:nvSpPr>
          <p:spPr>
            <a:xfrm>
              <a:off x="13183835" y="2950138"/>
              <a:ext cx="805543" cy="2312657"/>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DC4DE16-8464-C44F-A57E-F62E14FB7BA1}"/>
                </a:ext>
              </a:extLst>
            </p:cNvPr>
            <p:cNvSpPr/>
            <p:nvPr/>
          </p:nvSpPr>
          <p:spPr>
            <a:xfrm>
              <a:off x="16558406" y="4577553"/>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EC7344E-A7C4-A249-8672-B8F7A548593D}"/>
                </a:ext>
              </a:extLst>
            </p:cNvPr>
            <p:cNvSpPr/>
            <p:nvPr/>
          </p:nvSpPr>
          <p:spPr>
            <a:xfrm>
              <a:off x="15616792" y="2950138"/>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endParaRPr>
            </a:p>
          </p:txBody>
        </p:sp>
        <p:sp>
          <p:nvSpPr>
            <p:cNvPr id="46" name="TextBox 45">
              <a:extLst>
                <a:ext uri="{FF2B5EF4-FFF2-40B4-BE49-F238E27FC236}">
                  <a16:creationId xmlns:a16="http://schemas.microsoft.com/office/drawing/2014/main" id="{A15E65C4-4691-E04F-88F7-0EF7FC6B4DEC}"/>
                </a:ext>
              </a:extLst>
            </p:cNvPr>
            <p:cNvSpPr txBox="1"/>
            <p:nvPr/>
          </p:nvSpPr>
          <p:spPr>
            <a:xfrm>
              <a:off x="16007070" y="2346802"/>
              <a:ext cx="1210588" cy="461665"/>
            </a:xfrm>
            <a:prstGeom prst="rect">
              <a:avLst/>
            </a:prstGeom>
            <a:noFill/>
          </p:spPr>
          <p:txBody>
            <a:bodyPr wrap="none" rtlCol="0">
              <a:spAutoFit/>
            </a:bodyPr>
            <a:lstStyle/>
            <a:p>
              <a:r>
                <a:rPr lang="en-US" sz="2400" dirty="0"/>
                <a:t>vmPFC</a:t>
              </a:r>
            </a:p>
          </p:txBody>
        </p:sp>
        <p:sp>
          <p:nvSpPr>
            <p:cNvPr id="47" name="TextBox 46">
              <a:extLst>
                <a:ext uri="{FF2B5EF4-FFF2-40B4-BE49-F238E27FC236}">
                  <a16:creationId xmlns:a16="http://schemas.microsoft.com/office/drawing/2014/main" id="{7DC7B137-90D6-1E41-BFDB-007DAD9447D0}"/>
                </a:ext>
              </a:extLst>
            </p:cNvPr>
            <p:cNvSpPr txBox="1"/>
            <p:nvPr/>
          </p:nvSpPr>
          <p:spPr>
            <a:xfrm>
              <a:off x="13682253" y="2365743"/>
              <a:ext cx="1007007" cy="461665"/>
            </a:xfrm>
            <a:prstGeom prst="rect">
              <a:avLst/>
            </a:prstGeom>
            <a:noFill/>
          </p:spPr>
          <p:txBody>
            <a:bodyPr wrap="none" rtlCol="0">
              <a:spAutoFit/>
            </a:bodyPr>
            <a:lstStyle/>
            <a:p>
              <a:r>
                <a:rPr lang="en-US" sz="2400" dirty="0"/>
                <a:t>dACC</a:t>
              </a:r>
            </a:p>
          </p:txBody>
        </p:sp>
        <p:sp>
          <p:nvSpPr>
            <p:cNvPr id="48" name="TextBox 47">
              <a:extLst>
                <a:ext uri="{FF2B5EF4-FFF2-40B4-BE49-F238E27FC236}">
                  <a16:creationId xmlns:a16="http://schemas.microsoft.com/office/drawing/2014/main" id="{1EA4EBA6-2627-0B4F-803B-1413D20230C8}"/>
                </a:ext>
              </a:extLst>
            </p:cNvPr>
            <p:cNvSpPr txBox="1"/>
            <p:nvPr/>
          </p:nvSpPr>
          <p:spPr>
            <a:xfrm rot="19800000">
              <a:off x="12284971" y="5621741"/>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49" name="TextBox 48">
              <a:extLst>
                <a:ext uri="{FF2B5EF4-FFF2-40B4-BE49-F238E27FC236}">
                  <a16:creationId xmlns:a16="http://schemas.microsoft.com/office/drawing/2014/main" id="{37F5235A-EADC-2F4C-B30A-2AAB660B86CE}"/>
                </a:ext>
              </a:extLst>
            </p:cNvPr>
            <p:cNvSpPr txBox="1"/>
            <p:nvPr/>
          </p:nvSpPr>
          <p:spPr>
            <a:xfrm rot="19800000">
              <a:off x="13509534" y="5543399"/>
              <a:ext cx="1297150" cy="400110"/>
            </a:xfrm>
            <a:prstGeom prst="rect">
              <a:avLst/>
            </a:prstGeom>
            <a:noFill/>
          </p:spPr>
          <p:txBody>
            <a:bodyPr wrap="none" rtlCol="0">
              <a:spAutoFit/>
            </a:bodyPr>
            <a:lstStyle/>
            <a:p>
              <a:pPr algn="ctr"/>
              <a:r>
                <a:rPr lang="en-US" sz="2000" dirty="0">
                  <a:solidFill>
                    <a:srgbClr val="42775A"/>
                  </a:solidFill>
                </a:rPr>
                <a:t>Extinction</a:t>
              </a:r>
            </a:p>
          </p:txBody>
        </p:sp>
        <p:sp>
          <p:nvSpPr>
            <p:cNvPr id="50" name="TextBox 49">
              <a:extLst>
                <a:ext uri="{FF2B5EF4-FFF2-40B4-BE49-F238E27FC236}">
                  <a16:creationId xmlns:a16="http://schemas.microsoft.com/office/drawing/2014/main" id="{1F3CF795-BBBB-C040-B852-F8FD30556687}"/>
                </a:ext>
              </a:extLst>
            </p:cNvPr>
            <p:cNvSpPr txBox="1"/>
            <p:nvPr/>
          </p:nvSpPr>
          <p:spPr>
            <a:xfrm rot="19800000">
              <a:off x="14685271" y="5638375"/>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51" name="TextBox 50">
              <a:extLst>
                <a:ext uri="{FF2B5EF4-FFF2-40B4-BE49-F238E27FC236}">
                  <a16:creationId xmlns:a16="http://schemas.microsoft.com/office/drawing/2014/main" id="{5FDD3175-F142-8244-BBD0-AFA1666F3620}"/>
                </a:ext>
              </a:extLst>
            </p:cNvPr>
            <p:cNvSpPr txBox="1"/>
            <p:nvPr/>
          </p:nvSpPr>
          <p:spPr>
            <a:xfrm rot="19800000">
              <a:off x="15909831" y="5560033"/>
              <a:ext cx="1297150" cy="400110"/>
            </a:xfrm>
            <a:prstGeom prst="rect">
              <a:avLst/>
            </a:prstGeom>
            <a:noFill/>
          </p:spPr>
          <p:txBody>
            <a:bodyPr wrap="none" rtlCol="0">
              <a:spAutoFit/>
            </a:bodyPr>
            <a:lstStyle/>
            <a:p>
              <a:pPr algn="ctr"/>
              <a:r>
                <a:rPr lang="en-US" sz="2000" dirty="0">
                  <a:solidFill>
                    <a:srgbClr val="42775A"/>
                  </a:solidFill>
                </a:rPr>
                <a:t>Extinction</a:t>
              </a:r>
            </a:p>
          </p:txBody>
        </p:sp>
        <p:cxnSp>
          <p:nvCxnSpPr>
            <p:cNvPr id="52" name="Straight Connector 51">
              <a:extLst>
                <a:ext uri="{FF2B5EF4-FFF2-40B4-BE49-F238E27FC236}">
                  <a16:creationId xmlns:a16="http://schemas.microsoft.com/office/drawing/2014/main" id="{FD32A064-B113-7347-BB38-9FDCE6EDFC3B}"/>
                </a:ext>
              </a:extLst>
            </p:cNvPr>
            <p:cNvCxnSpPr>
              <a:cxnSpLocks/>
            </p:cNvCxnSpPr>
            <p:nvPr/>
          </p:nvCxnSpPr>
          <p:spPr>
            <a:xfrm>
              <a:off x="13053207" y="2371186"/>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6634F0-36CD-EA40-B6F1-4A0671F35FA3}"/>
                </a:ext>
              </a:extLst>
            </p:cNvPr>
            <p:cNvCxnSpPr>
              <a:cxnSpLocks/>
            </p:cNvCxnSpPr>
            <p:nvPr/>
          </p:nvCxnSpPr>
          <p:spPr>
            <a:xfrm flipH="1">
              <a:off x="13036878" y="5267684"/>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DA8F53F-8694-FD44-88D7-7E2391ED67AE}"/>
                </a:ext>
              </a:extLst>
            </p:cNvPr>
            <p:cNvSpPr txBox="1"/>
            <p:nvPr/>
          </p:nvSpPr>
          <p:spPr>
            <a:xfrm rot="16200000">
              <a:off x="11106605" y="3577414"/>
              <a:ext cx="3249608" cy="461665"/>
            </a:xfrm>
            <a:prstGeom prst="rect">
              <a:avLst/>
            </a:prstGeom>
            <a:noFill/>
          </p:spPr>
          <p:txBody>
            <a:bodyPr wrap="square" rtlCol="0">
              <a:spAutoFit/>
            </a:bodyPr>
            <a:lstStyle/>
            <a:p>
              <a:r>
                <a:rPr lang="en-US" sz="2400" dirty="0"/>
                <a:t>Neural Reinstatement</a:t>
              </a:r>
            </a:p>
          </p:txBody>
        </p:sp>
      </p:grpSp>
      <p:sp>
        <p:nvSpPr>
          <p:cNvPr id="2" name="Title 1">
            <a:extLst>
              <a:ext uri="{FF2B5EF4-FFF2-40B4-BE49-F238E27FC236}">
                <a16:creationId xmlns:a16="http://schemas.microsoft.com/office/drawing/2014/main" id="{649C1864-47F0-6A4F-841C-6572A46E0451}"/>
              </a:ext>
            </a:extLst>
          </p:cNvPr>
          <p:cNvSpPr>
            <a:spLocks noGrp="1"/>
          </p:cNvSpPr>
          <p:nvPr>
            <p:ph type="title"/>
          </p:nvPr>
        </p:nvSpPr>
        <p:spPr>
          <a:xfrm>
            <a:off x="838200" y="117353"/>
            <a:ext cx="10515600" cy="1325563"/>
          </a:xfrm>
        </p:spPr>
        <p:txBody>
          <a:bodyPr/>
          <a:lstStyle/>
          <a:p>
            <a:r>
              <a:rPr lang="en-US" dirty="0"/>
              <a:t>Research question &amp; prediction</a:t>
            </a:r>
          </a:p>
        </p:txBody>
      </p:sp>
      <p:sp>
        <p:nvSpPr>
          <p:cNvPr id="3" name="Content Placeholder 2">
            <a:extLst>
              <a:ext uri="{FF2B5EF4-FFF2-40B4-BE49-F238E27FC236}">
                <a16:creationId xmlns:a16="http://schemas.microsoft.com/office/drawing/2014/main" id="{B75CEEE4-48F5-8248-B2DB-7B5A1E6E22AD}"/>
              </a:ext>
            </a:extLst>
          </p:cNvPr>
          <p:cNvSpPr>
            <a:spLocks noGrp="1"/>
          </p:cNvSpPr>
          <p:nvPr>
            <p:ph idx="1"/>
          </p:nvPr>
        </p:nvSpPr>
        <p:spPr>
          <a:xfrm>
            <a:off x="364671" y="1442916"/>
            <a:ext cx="5581079" cy="5360655"/>
          </a:xfrm>
        </p:spPr>
        <p:txBody>
          <a:bodyPr>
            <a:normAutofit/>
          </a:bodyPr>
          <a:lstStyle/>
          <a:p>
            <a:pPr marL="0" indent="0" algn="ctr">
              <a:buNone/>
            </a:pPr>
            <a:endParaRPr lang="en-US" sz="2000" dirty="0"/>
          </a:p>
          <a:p>
            <a:pPr marL="0" indent="0" algn="ctr">
              <a:buNone/>
            </a:pPr>
            <a:r>
              <a:rPr lang="en-US" dirty="0"/>
              <a:t>Are associative emotional memories organized the same way in the humans as in rodents?</a:t>
            </a:r>
          </a:p>
          <a:p>
            <a:pPr marL="0" indent="0" algn="ctr">
              <a:buNone/>
            </a:pPr>
            <a:endParaRPr lang="en-US" dirty="0"/>
          </a:p>
          <a:p>
            <a:pPr marL="0" indent="0" algn="ctr">
              <a:buNone/>
            </a:pPr>
            <a:r>
              <a:rPr lang="en-US" dirty="0"/>
              <a:t>-Goal-</a:t>
            </a:r>
          </a:p>
          <a:p>
            <a:pPr marL="0" indent="0" algn="ctr">
              <a:buNone/>
            </a:pPr>
            <a:r>
              <a:rPr lang="en-US" dirty="0"/>
              <a:t>Identify stable &amp; separable representations of acquisition and extinction across the PFC</a:t>
            </a:r>
          </a:p>
          <a:p>
            <a:pPr marL="0" indent="0">
              <a:buNone/>
            </a:pPr>
            <a:endParaRPr lang="en-US" dirty="0"/>
          </a:p>
          <a:p>
            <a:endParaRPr lang="en-US" sz="2600" dirty="0"/>
          </a:p>
          <a:p>
            <a:pPr lvl="1"/>
            <a:endParaRPr lang="en-US" sz="2200" dirty="0"/>
          </a:p>
        </p:txBody>
      </p:sp>
      <p:grpSp>
        <p:nvGrpSpPr>
          <p:cNvPr id="18" name="Group 17">
            <a:extLst>
              <a:ext uri="{FF2B5EF4-FFF2-40B4-BE49-F238E27FC236}">
                <a16:creationId xmlns:a16="http://schemas.microsoft.com/office/drawing/2014/main" id="{68792486-8F91-4243-91EF-719D843C48BA}"/>
              </a:ext>
            </a:extLst>
          </p:cNvPr>
          <p:cNvGrpSpPr/>
          <p:nvPr/>
        </p:nvGrpSpPr>
        <p:grpSpPr>
          <a:xfrm>
            <a:off x="5982519" y="2249594"/>
            <a:ext cx="5198719" cy="3855042"/>
            <a:chOff x="5980911" y="2254094"/>
            <a:chExt cx="5198719" cy="3855042"/>
          </a:xfrm>
        </p:grpSpPr>
        <p:sp>
          <p:nvSpPr>
            <p:cNvPr id="6" name="Rectangle 5">
              <a:extLst>
                <a:ext uri="{FF2B5EF4-FFF2-40B4-BE49-F238E27FC236}">
                  <a16:creationId xmlns:a16="http://schemas.microsoft.com/office/drawing/2014/main" id="{15070BDC-4789-46F7-8756-09186BB0E55D}"/>
                </a:ext>
              </a:extLst>
            </p:cNvPr>
            <p:cNvSpPr/>
            <p:nvPr/>
          </p:nvSpPr>
          <p:spPr>
            <a:xfrm>
              <a:off x="7837715" y="4652823"/>
              <a:ext cx="805543" cy="680621"/>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FC5F409-BE2F-4C97-97C8-139EA693D00C}"/>
                </a:ext>
              </a:extLst>
            </p:cNvPr>
            <p:cNvSpPr/>
            <p:nvPr/>
          </p:nvSpPr>
          <p:spPr>
            <a:xfrm>
              <a:off x="6879772" y="3030031"/>
              <a:ext cx="805543" cy="230341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699244-91E3-4D15-A311-C7F0F2EBF419}"/>
                </a:ext>
              </a:extLst>
            </p:cNvPr>
            <p:cNvSpPr/>
            <p:nvPr/>
          </p:nvSpPr>
          <p:spPr>
            <a:xfrm>
              <a:off x="10254343" y="3020790"/>
              <a:ext cx="805543" cy="2312656"/>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A88332-6838-42C6-9BA0-927E71A1AC1B}"/>
                </a:ext>
              </a:extLst>
            </p:cNvPr>
            <p:cNvSpPr/>
            <p:nvPr/>
          </p:nvSpPr>
          <p:spPr>
            <a:xfrm>
              <a:off x="9312729" y="4652823"/>
              <a:ext cx="805543" cy="680621"/>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endParaRPr>
            </a:p>
          </p:txBody>
        </p:sp>
        <p:sp>
          <p:nvSpPr>
            <p:cNvPr id="9" name="TextBox 8">
              <a:extLst>
                <a:ext uri="{FF2B5EF4-FFF2-40B4-BE49-F238E27FC236}">
                  <a16:creationId xmlns:a16="http://schemas.microsoft.com/office/drawing/2014/main" id="{929E31F8-C254-4307-9788-5F3DB6F510B8}"/>
                </a:ext>
              </a:extLst>
            </p:cNvPr>
            <p:cNvSpPr txBox="1"/>
            <p:nvPr/>
          </p:nvSpPr>
          <p:spPr>
            <a:xfrm>
              <a:off x="9703007" y="2417453"/>
              <a:ext cx="1210588" cy="461665"/>
            </a:xfrm>
            <a:prstGeom prst="rect">
              <a:avLst/>
            </a:prstGeom>
            <a:noFill/>
          </p:spPr>
          <p:txBody>
            <a:bodyPr wrap="none" rtlCol="0">
              <a:spAutoFit/>
            </a:bodyPr>
            <a:lstStyle/>
            <a:p>
              <a:r>
                <a:rPr lang="en-US" sz="2400" dirty="0"/>
                <a:t>vmPFC</a:t>
              </a:r>
            </a:p>
          </p:txBody>
        </p:sp>
        <p:sp>
          <p:nvSpPr>
            <p:cNvPr id="10" name="TextBox 9">
              <a:extLst>
                <a:ext uri="{FF2B5EF4-FFF2-40B4-BE49-F238E27FC236}">
                  <a16:creationId xmlns:a16="http://schemas.microsoft.com/office/drawing/2014/main" id="{F4C2359E-3456-400B-8155-470F6B575B37}"/>
                </a:ext>
              </a:extLst>
            </p:cNvPr>
            <p:cNvSpPr txBox="1"/>
            <p:nvPr/>
          </p:nvSpPr>
          <p:spPr>
            <a:xfrm>
              <a:off x="7378190" y="2436394"/>
              <a:ext cx="1007007" cy="461665"/>
            </a:xfrm>
            <a:prstGeom prst="rect">
              <a:avLst/>
            </a:prstGeom>
            <a:noFill/>
          </p:spPr>
          <p:txBody>
            <a:bodyPr wrap="none" rtlCol="0">
              <a:spAutoFit/>
            </a:bodyPr>
            <a:lstStyle/>
            <a:p>
              <a:r>
                <a:rPr lang="en-US" sz="2400" dirty="0"/>
                <a:t>dACC</a:t>
              </a:r>
            </a:p>
          </p:txBody>
        </p:sp>
        <p:sp>
          <p:nvSpPr>
            <p:cNvPr id="11" name="TextBox 10">
              <a:extLst>
                <a:ext uri="{FF2B5EF4-FFF2-40B4-BE49-F238E27FC236}">
                  <a16:creationId xmlns:a16="http://schemas.microsoft.com/office/drawing/2014/main" id="{56C730B8-E1A9-41B6-B288-4971F169082A}"/>
                </a:ext>
              </a:extLst>
            </p:cNvPr>
            <p:cNvSpPr txBox="1"/>
            <p:nvPr/>
          </p:nvSpPr>
          <p:spPr>
            <a:xfrm rot="19800000">
              <a:off x="5980911" y="5692392"/>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12" name="TextBox 11">
              <a:extLst>
                <a:ext uri="{FF2B5EF4-FFF2-40B4-BE49-F238E27FC236}">
                  <a16:creationId xmlns:a16="http://schemas.microsoft.com/office/drawing/2014/main" id="{4412DE52-2CF8-4DD1-97BB-A0CE8F5B9C47}"/>
                </a:ext>
              </a:extLst>
            </p:cNvPr>
            <p:cNvSpPr txBox="1"/>
            <p:nvPr/>
          </p:nvSpPr>
          <p:spPr>
            <a:xfrm rot="19800000">
              <a:off x="7205471" y="5614050"/>
              <a:ext cx="1297150" cy="400110"/>
            </a:xfrm>
            <a:prstGeom prst="rect">
              <a:avLst/>
            </a:prstGeom>
            <a:noFill/>
          </p:spPr>
          <p:txBody>
            <a:bodyPr wrap="none" rtlCol="0">
              <a:spAutoFit/>
            </a:bodyPr>
            <a:lstStyle/>
            <a:p>
              <a:pPr algn="ctr"/>
              <a:r>
                <a:rPr lang="en-US" sz="2000" dirty="0">
                  <a:solidFill>
                    <a:srgbClr val="42775A"/>
                  </a:solidFill>
                </a:rPr>
                <a:t>Extinction</a:t>
              </a:r>
            </a:p>
          </p:txBody>
        </p:sp>
        <p:sp>
          <p:nvSpPr>
            <p:cNvPr id="13" name="TextBox 12">
              <a:extLst>
                <a:ext uri="{FF2B5EF4-FFF2-40B4-BE49-F238E27FC236}">
                  <a16:creationId xmlns:a16="http://schemas.microsoft.com/office/drawing/2014/main" id="{5FBBB9A9-8322-4715-8F9C-ECDF33799851}"/>
                </a:ext>
              </a:extLst>
            </p:cNvPr>
            <p:cNvSpPr txBox="1"/>
            <p:nvPr/>
          </p:nvSpPr>
          <p:spPr>
            <a:xfrm rot="19800000">
              <a:off x="8381208" y="5709026"/>
              <a:ext cx="1426994" cy="400110"/>
            </a:xfrm>
            <a:prstGeom prst="rect">
              <a:avLst/>
            </a:prstGeom>
            <a:noFill/>
          </p:spPr>
          <p:txBody>
            <a:bodyPr wrap="none" rtlCol="0">
              <a:spAutoFit/>
            </a:bodyPr>
            <a:lstStyle/>
            <a:p>
              <a:pPr algn="ctr"/>
              <a:r>
                <a:rPr lang="en-US" sz="2000" dirty="0">
                  <a:solidFill>
                    <a:srgbClr val="6E1D6D"/>
                  </a:solidFill>
                </a:rPr>
                <a:t>Acquisition</a:t>
              </a:r>
            </a:p>
          </p:txBody>
        </p:sp>
        <p:sp>
          <p:nvSpPr>
            <p:cNvPr id="14" name="TextBox 13">
              <a:extLst>
                <a:ext uri="{FF2B5EF4-FFF2-40B4-BE49-F238E27FC236}">
                  <a16:creationId xmlns:a16="http://schemas.microsoft.com/office/drawing/2014/main" id="{78F91397-5D02-4724-81DA-9B2CF3859542}"/>
                </a:ext>
              </a:extLst>
            </p:cNvPr>
            <p:cNvSpPr txBox="1"/>
            <p:nvPr/>
          </p:nvSpPr>
          <p:spPr>
            <a:xfrm rot="19800000">
              <a:off x="9605768" y="5630684"/>
              <a:ext cx="1297150" cy="400110"/>
            </a:xfrm>
            <a:prstGeom prst="rect">
              <a:avLst/>
            </a:prstGeom>
            <a:noFill/>
          </p:spPr>
          <p:txBody>
            <a:bodyPr wrap="none" rtlCol="0">
              <a:spAutoFit/>
            </a:bodyPr>
            <a:lstStyle/>
            <a:p>
              <a:pPr algn="ctr"/>
              <a:r>
                <a:rPr lang="en-US" sz="2000" dirty="0">
                  <a:solidFill>
                    <a:srgbClr val="42775A"/>
                  </a:solidFill>
                </a:rPr>
                <a:t>Extinction</a:t>
              </a:r>
            </a:p>
          </p:txBody>
        </p:sp>
        <p:cxnSp>
          <p:nvCxnSpPr>
            <p:cNvPr id="16" name="Straight Connector 15">
              <a:extLst>
                <a:ext uri="{FF2B5EF4-FFF2-40B4-BE49-F238E27FC236}">
                  <a16:creationId xmlns:a16="http://schemas.microsoft.com/office/drawing/2014/main" id="{5ABC36BB-AD03-481E-92FC-E6BEA9B3C38D}"/>
                </a:ext>
              </a:extLst>
            </p:cNvPr>
            <p:cNvCxnSpPr>
              <a:cxnSpLocks/>
            </p:cNvCxnSpPr>
            <p:nvPr/>
          </p:nvCxnSpPr>
          <p:spPr>
            <a:xfrm>
              <a:off x="6749144" y="2441837"/>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D555E7-47B9-4247-9BC6-3D4B1E43BBAB}"/>
                </a:ext>
              </a:extLst>
            </p:cNvPr>
            <p:cNvCxnSpPr>
              <a:cxnSpLocks/>
            </p:cNvCxnSpPr>
            <p:nvPr/>
          </p:nvCxnSpPr>
          <p:spPr>
            <a:xfrm flipH="1">
              <a:off x="6732815" y="5338335"/>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C600885-0A1E-4BB6-BCCF-D8734116446E}"/>
                </a:ext>
              </a:extLst>
            </p:cNvPr>
            <p:cNvSpPr txBox="1"/>
            <p:nvPr/>
          </p:nvSpPr>
          <p:spPr>
            <a:xfrm rot="16200000">
              <a:off x="4802542" y="3648065"/>
              <a:ext cx="3249608" cy="461665"/>
            </a:xfrm>
            <a:prstGeom prst="rect">
              <a:avLst/>
            </a:prstGeom>
            <a:noFill/>
          </p:spPr>
          <p:txBody>
            <a:bodyPr wrap="none" rtlCol="0">
              <a:spAutoFit/>
            </a:bodyPr>
            <a:lstStyle/>
            <a:p>
              <a:r>
                <a:rPr lang="en-US" sz="2400" dirty="0"/>
                <a:t>Neural Reinstatement</a:t>
              </a:r>
            </a:p>
          </p:txBody>
        </p:sp>
      </p:grpSp>
      <p:grpSp>
        <p:nvGrpSpPr>
          <p:cNvPr id="25" name="Group 24">
            <a:extLst>
              <a:ext uri="{FF2B5EF4-FFF2-40B4-BE49-F238E27FC236}">
                <a16:creationId xmlns:a16="http://schemas.microsoft.com/office/drawing/2014/main" id="{1BA53329-D9B2-4AF2-BAFE-28E9C6D6F3B2}"/>
              </a:ext>
            </a:extLst>
          </p:cNvPr>
          <p:cNvGrpSpPr/>
          <p:nvPr/>
        </p:nvGrpSpPr>
        <p:grpSpPr>
          <a:xfrm>
            <a:off x="8371876" y="1463084"/>
            <a:ext cx="1224643" cy="713014"/>
            <a:chOff x="7232995" y="5748105"/>
            <a:chExt cx="1224643" cy="713014"/>
          </a:xfrm>
        </p:grpSpPr>
        <p:sp>
          <p:nvSpPr>
            <p:cNvPr id="24" name="Rectangle: Rounded Corners 23">
              <a:extLst>
                <a:ext uri="{FF2B5EF4-FFF2-40B4-BE49-F238E27FC236}">
                  <a16:creationId xmlns:a16="http://schemas.microsoft.com/office/drawing/2014/main" id="{8F023D26-387E-4102-939B-984403B87745}"/>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662DED6-594C-4B77-8FF9-B60751007009}"/>
                </a:ext>
              </a:extLst>
            </p:cNvPr>
            <p:cNvSpPr txBox="1"/>
            <p:nvPr/>
          </p:nvSpPr>
          <p:spPr>
            <a:xfrm>
              <a:off x="7342614" y="5873779"/>
              <a:ext cx="1005403" cy="461665"/>
            </a:xfrm>
            <a:prstGeom prst="rect">
              <a:avLst/>
            </a:prstGeom>
            <a:noFill/>
          </p:spPr>
          <p:txBody>
            <a:bodyPr wrap="none" rtlCol="0">
              <a:spAutoFit/>
            </a:bodyPr>
            <a:lstStyle/>
            <a:p>
              <a:pPr algn="ctr"/>
              <a:r>
                <a:rPr lang="en-US" sz="2400" dirty="0"/>
                <a:t>PTSD</a:t>
              </a:r>
            </a:p>
          </p:txBody>
        </p:sp>
      </p:grpSp>
      <p:sp>
        <p:nvSpPr>
          <p:cNvPr id="4" name="TextBox 3">
            <a:extLst>
              <a:ext uri="{FF2B5EF4-FFF2-40B4-BE49-F238E27FC236}">
                <a16:creationId xmlns:a16="http://schemas.microsoft.com/office/drawing/2014/main" id="{4CAE02A7-EE37-F64B-866B-37FDFF35F904}"/>
              </a:ext>
            </a:extLst>
          </p:cNvPr>
          <p:cNvSpPr txBox="1"/>
          <p:nvPr/>
        </p:nvSpPr>
        <p:spPr>
          <a:xfrm>
            <a:off x="8237454" y="2738335"/>
            <a:ext cx="1714499" cy="2308324"/>
          </a:xfrm>
          <a:prstGeom prst="rect">
            <a:avLst/>
          </a:prstGeom>
          <a:noFill/>
        </p:spPr>
        <p:txBody>
          <a:bodyPr wrap="square" rtlCol="0">
            <a:spAutoFit/>
          </a:bodyPr>
          <a:lstStyle/>
          <a:p>
            <a:r>
              <a:rPr lang="en-US" sz="14400" dirty="0">
                <a:ln w="12700">
                  <a:solidFill>
                    <a:sysClr val="windowText" lastClr="000000"/>
                  </a:solidFill>
                </a:ln>
                <a:solidFill>
                  <a:schemeClr val="bg1"/>
                </a:solidFill>
              </a:rPr>
              <a:t>?</a:t>
            </a:r>
          </a:p>
        </p:txBody>
      </p:sp>
      <p:grpSp>
        <p:nvGrpSpPr>
          <p:cNvPr id="55" name="Group 54">
            <a:extLst>
              <a:ext uri="{FF2B5EF4-FFF2-40B4-BE49-F238E27FC236}">
                <a16:creationId xmlns:a16="http://schemas.microsoft.com/office/drawing/2014/main" id="{FA348BC4-1C22-9C48-B497-B9B018C801CA}"/>
              </a:ext>
            </a:extLst>
          </p:cNvPr>
          <p:cNvGrpSpPr/>
          <p:nvPr/>
        </p:nvGrpSpPr>
        <p:grpSpPr>
          <a:xfrm>
            <a:off x="2705100" y="1444455"/>
            <a:ext cx="1224643" cy="713014"/>
            <a:chOff x="7232995" y="5748105"/>
            <a:chExt cx="1224643" cy="713014"/>
          </a:xfrm>
        </p:grpSpPr>
        <p:sp>
          <p:nvSpPr>
            <p:cNvPr id="56" name="Rectangle: Rounded Corners 23">
              <a:extLst>
                <a:ext uri="{FF2B5EF4-FFF2-40B4-BE49-F238E27FC236}">
                  <a16:creationId xmlns:a16="http://schemas.microsoft.com/office/drawing/2014/main" id="{C70D9AA4-51BB-C947-8D57-6AF62A8DBFE5}"/>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4426DE0-75FE-0641-97F1-C1742ACC47CE}"/>
                </a:ext>
              </a:extLst>
            </p:cNvPr>
            <p:cNvSpPr txBox="1"/>
            <p:nvPr/>
          </p:nvSpPr>
          <p:spPr>
            <a:xfrm>
              <a:off x="7264870" y="5873779"/>
              <a:ext cx="1160895" cy="461665"/>
            </a:xfrm>
            <a:prstGeom prst="rect">
              <a:avLst/>
            </a:prstGeom>
            <a:noFill/>
          </p:spPr>
          <p:txBody>
            <a:bodyPr wrap="none" rtlCol="0">
              <a:spAutoFit/>
            </a:bodyPr>
            <a:lstStyle/>
            <a:p>
              <a:pPr algn="ctr"/>
              <a:r>
                <a:rPr lang="en-US" sz="2400" dirty="0"/>
                <a:t>Heathy</a:t>
              </a:r>
            </a:p>
          </p:txBody>
        </p:sp>
      </p:grpSp>
    </p:spTree>
    <p:extLst>
      <p:ext uri="{BB962C8B-B14F-4D97-AF65-F5344CB8AC3E}">
        <p14:creationId xmlns:p14="http://schemas.microsoft.com/office/powerpoint/2010/main" val="92893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xEl>
                                              <p:pRg st="1" end="1"/>
                                            </p:txEl>
                                          </p:spTgt>
                                        </p:tgtEl>
                                      </p:cBhvr>
                                    </p:animEffect>
                                    <p:set>
                                      <p:cBhvr>
                                        <p:cTn id="7" dur="1" fill="hold">
                                          <p:stCondLst>
                                            <p:cond delay="499"/>
                                          </p:stCondLst>
                                        </p:cTn>
                                        <p:tgtEl>
                                          <p:spTgt spid="3">
                                            <p:txEl>
                                              <p:pRg st="1" end="1"/>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xEl>
                                              <p:pRg st="3" end="3"/>
                                            </p:txEl>
                                          </p:spTgt>
                                        </p:tgtEl>
                                      </p:cBhvr>
                                    </p:animEffect>
                                    <p:set>
                                      <p:cBhvr>
                                        <p:cTn id="10" dur="1" fill="hold">
                                          <p:stCondLst>
                                            <p:cond delay="499"/>
                                          </p:stCondLst>
                                        </p:cTn>
                                        <p:tgtEl>
                                          <p:spTgt spid="3">
                                            <p:txEl>
                                              <p:pRg st="3" end="3"/>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
                                            <p:txEl>
                                              <p:pRg st="4" end="4"/>
                                            </p:txEl>
                                          </p:spTgt>
                                        </p:tgtEl>
                                      </p:cBhvr>
                                    </p:animEffect>
                                    <p:set>
                                      <p:cBhvr>
                                        <p:cTn id="13" dur="1" fill="hold">
                                          <p:stCondLst>
                                            <p:cond delay="499"/>
                                          </p:stCondLst>
                                        </p:cTn>
                                        <p:tgtEl>
                                          <p:spTgt spid="3">
                                            <p:txEl>
                                              <p:pRg st="4" end="4"/>
                                            </p:txEl>
                                          </p:spTgt>
                                        </p:tgtEl>
                                        <p:attrNameLst>
                                          <p:attrName>style.visibility</p:attrName>
                                        </p:attrNameLst>
                                      </p:cBhvr>
                                      <p:to>
                                        <p:strVal val="hidden"/>
                                      </p:to>
                                    </p:set>
                                  </p:childTnLst>
                                </p:cTn>
                              </p:par>
                              <p:par>
                                <p:cTn id="14" presetID="42" presetClass="path" presetSubtype="0" accel="50000" decel="50000" fill="hold" nodeType="withEffect">
                                  <p:stCondLst>
                                    <p:cond delay="0"/>
                                  </p:stCondLst>
                                  <p:childTnLst>
                                    <p:animMotion origin="layout" path="M 3.75E-6 2.22222E-6 L -0.428 0.00046 " pathEditMode="relative" rAng="0" ptsTypes="AA">
                                      <p:cBhvr>
                                        <p:cTn id="15" dur="2000" fill="hold"/>
                                        <p:tgtEl>
                                          <p:spTgt spid="18"/>
                                        </p:tgtEl>
                                        <p:attrNameLst>
                                          <p:attrName>ppt_x</p:attrName>
                                          <p:attrName>ppt_y</p:attrName>
                                        </p:attrNameLst>
                                      </p:cBhvr>
                                      <p:rCtr x="-21406"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BBD7-1BF2-7145-BE08-745B62AD8183}"/>
              </a:ext>
            </a:extLst>
          </p:cNvPr>
          <p:cNvSpPr>
            <a:spLocks noGrp="1"/>
          </p:cNvSpPr>
          <p:nvPr>
            <p:ph type="title"/>
          </p:nvPr>
        </p:nvSpPr>
        <p:spPr/>
        <p:txBody>
          <a:bodyPr/>
          <a:lstStyle/>
          <a:p>
            <a:r>
              <a:rPr lang="en-US" dirty="0"/>
              <a:t>Experimental design</a:t>
            </a:r>
          </a:p>
        </p:txBody>
      </p:sp>
      <p:sp>
        <p:nvSpPr>
          <p:cNvPr id="3" name="Content Placeholder 2">
            <a:extLst>
              <a:ext uri="{FF2B5EF4-FFF2-40B4-BE49-F238E27FC236}">
                <a16:creationId xmlns:a16="http://schemas.microsoft.com/office/drawing/2014/main" id="{32A1E625-3A0E-DF4B-9E41-29419FFDD28B}"/>
              </a:ext>
            </a:extLst>
          </p:cNvPr>
          <p:cNvSpPr>
            <a:spLocks noGrp="1"/>
          </p:cNvSpPr>
          <p:nvPr>
            <p:ph idx="1"/>
          </p:nvPr>
        </p:nvSpPr>
        <p:spPr>
          <a:xfrm>
            <a:off x="838200" y="1371601"/>
            <a:ext cx="10515600" cy="842086"/>
          </a:xfrm>
        </p:spPr>
        <p:txBody>
          <a:bodyPr>
            <a:normAutofit/>
          </a:bodyPr>
          <a:lstStyle/>
          <a:p>
            <a:pPr marL="0" indent="0">
              <a:buNone/>
            </a:pPr>
            <a:r>
              <a:rPr lang="en-US" sz="2000" dirty="0"/>
              <a:t>Unlike in rodent models, cannot physically ”tag” neural engrams</a:t>
            </a:r>
          </a:p>
          <a:p>
            <a:pPr marL="0" indent="0">
              <a:buNone/>
            </a:pPr>
            <a:r>
              <a:rPr lang="en-US" sz="2000" dirty="0"/>
              <a:t>Can approximate such a tag using </a:t>
            </a:r>
            <a:r>
              <a:rPr lang="en-US" sz="2000" b="1" dirty="0"/>
              <a:t>episodic-associative hybrid task</a:t>
            </a:r>
          </a:p>
        </p:txBody>
      </p:sp>
      <p:sp>
        <p:nvSpPr>
          <p:cNvPr id="33" name="TextBox 32">
            <a:extLst>
              <a:ext uri="{FF2B5EF4-FFF2-40B4-BE49-F238E27FC236}">
                <a16:creationId xmlns:a16="http://schemas.microsoft.com/office/drawing/2014/main" id="{712A8B45-E719-BC47-BC9E-E54270138A97}"/>
              </a:ext>
            </a:extLst>
          </p:cNvPr>
          <p:cNvSpPr txBox="1"/>
          <p:nvPr/>
        </p:nvSpPr>
        <p:spPr>
          <a:xfrm>
            <a:off x="3289607" y="4803279"/>
            <a:ext cx="2928864" cy="923330"/>
          </a:xfrm>
          <a:prstGeom prst="rect">
            <a:avLst/>
          </a:prstGeom>
          <a:noFill/>
        </p:spPr>
        <p:txBody>
          <a:bodyPr wrap="square" rtlCol="0">
            <a:spAutoFit/>
          </a:bodyPr>
          <a:lstStyle/>
          <a:p>
            <a:pPr algn="ctr"/>
            <a:r>
              <a:rPr lang="en-US" dirty="0">
                <a:solidFill>
                  <a:srgbClr val="6E1D6D"/>
                </a:solidFill>
                <a:latin typeface="Arial" panose="020B0604020202020204" pitchFamily="34" charset="0"/>
                <a:cs typeface="Arial" panose="020B0604020202020204" pitchFamily="34" charset="0"/>
              </a:rPr>
              <a:t>Acquisition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50% CS+US reinforcement</a:t>
            </a:r>
          </a:p>
        </p:txBody>
      </p:sp>
      <p:sp>
        <p:nvSpPr>
          <p:cNvPr id="35" name="TextBox 34">
            <a:extLst>
              <a:ext uri="{FF2B5EF4-FFF2-40B4-BE49-F238E27FC236}">
                <a16:creationId xmlns:a16="http://schemas.microsoft.com/office/drawing/2014/main" id="{840D8DE2-C5F5-4041-B381-645C096EB369}"/>
              </a:ext>
            </a:extLst>
          </p:cNvPr>
          <p:cNvSpPr txBox="1"/>
          <p:nvPr/>
        </p:nvSpPr>
        <p:spPr>
          <a:xfrm>
            <a:off x="654121" y="6034664"/>
            <a:ext cx="915766" cy="430887"/>
          </a:xfrm>
          <a:prstGeom prst="rect">
            <a:avLst/>
          </a:prstGeom>
          <a:noFill/>
        </p:spPr>
        <p:txBody>
          <a:bodyPr wrap="square" rtlCol="0">
            <a:spAutoFit/>
          </a:bodyPr>
          <a:lstStyle/>
          <a:p>
            <a:r>
              <a:rPr lang="en-US" sz="2200" dirty="0">
                <a:solidFill>
                  <a:schemeClr val="accent2"/>
                </a:solidFill>
              </a:rPr>
              <a:t>CS+,</a:t>
            </a:r>
          </a:p>
        </p:txBody>
      </p:sp>
      <p:sp>
        <p:nvSpPr>
          <p:cNvPr id="36" name="TextBox 35">
            <a:extLst>
              <a:ext uri="{FF2B5EF4-FFF2-40B4-BE49-F238E27FC236}">
                <a16:creationId xmlns:a16="http://schemas.microsoft.com/office/drawing/2014/main" id="{FA578ADB-754F-E945-AF18-349A65D25053}"/>
              </a:ext>
            </a:extLst>
          </p:cNvPr>
          <p:cNvSpPr txBox="1"/>
          <p:nvPr/>
        </p:nvSpPr>
        <p:spPr>
          <a:xfrm>
            <a:off x="1285220" y="6034664"/>
            <a:ext cx="3543903" cy="430887"/>
          </a:xfrm>
          <a:prstGeom prst="rect">
            <a:avLst/>
          </a:prstGeom>
          <a:noFill/>
        </p:spPr>
        <p:txBody>
          <a:bodyPr wrap="square" rtlCol="0">
            <a:spAutoFit/>
          </a:bodyPr>
          <a:lstStyle/>
          <a:p>
            <a:r>
              <a:rPr lang="en-US" sz="2200" dirty="0">
                <a:solidFill>
                  <a:srgbClr val="7F8080"/>
                </a:solidFill>
              </a:rPr>
              <a:t>CS- </a:t>
            </a:r>
            <a:r>
              <a:rPr lang="en-US" sz="2200" dirty="0"/>
              <a:t>= animals, tools</a:t>
            </a:r>
          </a:p>
        </p:txBody>
      </p:sp>
      <p:pic>
        <p:nvPicPr>
          <p:cNvPr id="39" name="Picture 38">
            <a:extLst>
              <a:ext uri="{FF2B5EF4-FFF2-40B4-BE49-F238E27FC236}">
                <a16:creationId xmlns:a16="http://schemas.microsoft.com/office/drawing/2014/main" id="{B1B07F2A-3D43-D94F-886B-E9DA0F6C1A64}"/>
              </a:ext>
            </a:extLst>
          </p:cNvPr>
          <p:cNvPicPr>
            <a:picLocks noChangeAspect="1"/>
          </p:cNvPicPr>
          <p:nvPr/>
        </p:nvPicPr>
        <p:blipFill>
          <a:blip r:embed="rId3"/>
          <a:stretch>
            <a:fillRect/>
          </a:stretch>
        </p:blipFill>
        <p:spPr>
          <a:xfrm>
            <a:off x="5742946" y="5588045"/>
            <a:ext cx="1212798" cy="1095430"/>
          </a:xfrm>
          <a:prstGeom prst="rect">
            <a:avLst/>
          </a:prstGeom>
          <a:ln w="15875" cap="sq">
            <a:solidFill>
              <a:schemeClr val="tx1"/>
            </a:solidFill>
          </a:ln>
          <a:effectLst>
            <a:softEdge rad="0"/>
          </a:effectLst>
        </p:spPr>
      </p:pic>
      <p:pic>
        <p:nvPicPr>
          <p:cNvPr id="41" name="Picture 40">
            <a:extLst>
              <a:ext uri="{FF2B5EF4-FFF2-40B4-BE49-F238E27FC236}">
                <a16:creationId xmlns:a16="http://schemas.microsoft.com/office/drawing/2014/main" id="{B7DFDFF8-6B05-F04A-A01D-26BA8FB4B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121" y="2567090"/>
            <a:ext cx="470364" cy="519679"/>
          </a:xfrm>
          <a:prstGeom prst="rect">
            <a:avLst/>
          </a:prstGeom>
          <a:ln w="19050">
            <a:solidFill>
              <a:schemeClr val="tx1"/>
            </a:solidFill>
          </a:ln>
        </p:spPr>
      </p:pic>
      <p:sp>
        <p:nvSpPr>
          <p:cNvPr id="42" name="Rectangle: Rounded Corners 63">
            <a:extLst>
              <a:ext uri="{FF2B5EF4-FFF2-40B4-BE49-F238E27FC236}">
                <a16:creationId xmlns:a16="http://schemas.microsoft.com/office/drawing/2014/main" id="{49E4FFAE-83CE-514D-85EA-D51A72158C10}"/>
              </a:ext>
            </a:extLst>
          </p:cNvPr>
          <p:cNvSpPr/>
          <p:nvPr/>
        </p:nvSpPr>
        <p:spPr>
          <a:xfrm>
            <a:off x="896464" y="2848254"/>
            <a:ext cx="456043" cy="4745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43" name="Picture 42">
            <a:extLst>
              <a:ext uri="{FF2B5EF4-FFF2-40B4-BE49-F238E27FC236}">
                <a16:creationId xmlns:a16="http://schemas.microsoft.com/office/drawing/2014/main" id="{CB27BA75-5B71-7F44-969C-AB563319C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593" y="3138565"/>
            <a:ext cx="470363" cy="519677"/>
          </a:xfrm>
          <a:prstGeom prst="rect">
            <a:avLst/>
          </a:prstGeom>
          <a:ln w="19050">
            <a:solidFill>
              <a:schemeClr val="tx1"/>
            </a:solidFill>
          </a:ln>
        </p:spPr>
      </p:pic>
      <p:sp>
        <p:nvSpPr>
          <p:cNvPr id="44" name="Rectangle: Rounded Corners 62">
            <a:extLst>
              <a:ext uri="{FF2B5EF4-FFF2-40B4-BE49-F238E27FC236}">
                <a16:creationId xmlns:a16="http://schemas.microsoft.com/office/drawing/2014/main" id="{B79A7222-B6CE-0044-BC36-5AB690BF1D07}"/>
              </a:ext>
            </a:extLst>
          </p:cNvPr>
          <p:cNvSpPr/>
          <p:nvPr/>
        </p:nvSpPr>
        <p:spPr>
          <a:xfrm>
            <a:off x="1488454" y="3382773"/>
            <a:ext cx="456043" cy="4745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45" name="Picture 44">
            <a:extLst>
              <a:ext uri="{FF2B5EF4-FFF2-40B4-BE49-F238E27FC236}">
                <a16:creationId xmlns:a16="http://schemas.microsoft.com/office/drawing/2014/main" id="{B60A98E2-AEC1-9141-AC2C-4B2ABD2AB8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9576" y="3658242"/>
            <a:ext cx="457781" cy="505776"/>
          </a:xfrm>
          <a:prstGeom prst="rect">
            <a:avLst/>
          </a:prstGeom>
          <a:ln w="19050">
            <a:solidFill>
              <a:schemeClr val="tx1"/>
            </a:solidFill>
          </a:ln>
        </p:spPr>
      </p:pic>
      <p:sp>
        <p:nvSpPr>
          <p:cNvPr id="46" name="Rectangle: Rounded Corners 61">
            <a:extLst>
              <a:ext uri="{FF2B5EF4-FFF2-40B4-BE49-F238E27FC236}">
                <a16:creationId xmlns:a16="http://schemas.microsoft.com/office/drawing/2014/main" id="{4253B188-5CBD-C547-B40F-102C7F2E1390}"/>
              </a:ext>
            </a:extLst>
          </p:cNvPr>
          <p:cNvSpPr/>
          <p:nvPr/>
        </p:nvSpPr>
        <p:spPr>
          <a:xfrm>
            <a:off x="1986098" y="3876264"/>
            <a:ext cx="456043" cy="4745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47" name="Picture 46">
            <a:extLst>
              <a:ext uri="{FF2B5EF4-FFF2-40B4-BE49-F238E27FC236}">
                <a16:creationId xmlns:a16="http://schemas.microsoft.com/office/drawing/2014/main" id="{9B16A836-25EF-D649-BB48-5369120B70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7408" y="4158336"/>
            <a:ext cx="470363" cy="519677"/>
          </a:xfrm>
          <a:prstGeom prst="rect">
            <a:avLst/>
          </a:prstGeom>
          <a:ln w="19050">
            <a:solidFill>
              <a:schemeClr val="tx1"/>
            </a:solidFill>
          </a:ln>
        </p:spPr>
      </p:pic>
      <p:pic>
        <p:nvPicPr>
          <p:cNvPr id="48" name="Picture 47">
            <a:extLst>
              <a:ext uri="{FF2B5EF4-FFF2-40B4-BE49-F238E27FC236}">
                <a16:creationId xmlns:a16="http://schemas.microsoft.com/office/drawing/2014/main" id="{2FF50B2A-614F-BD4E-8582-3530632CF0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3114" y="2569403"/>
            <a:ext cx="496462" cy="496462"/>
          </a:xfrm>
          <a:prstGeom prst="rect">
            <a:avLst/>
          </a:prstGeom>
          <a:ln w="19050">
            <a:solidFill>
              <a:schemeClr val="tx1"/>
            </a:solidFill>
          </a:ln>
        </p:spPr>
      </p:pic>
      <p:sp>
        <p:nvSpPr>
          <p:cNvPr id="49" name="Rectangle: Rounded Corners 60">
            <a:extLst>
              <a:ext uri="{FF2B5EF4-FFF2-40B4-BE49-F238E27FC236}">
                <a16:creationId xmlns:a16="http://schemas.microsoft.com/office/drawing/2014/main" id="{15049191-A7FB-A146-97BB-96BFCC735F9F}"/>
              </a:ext>
            </a:extLst>
          </p:cNvPr>
          <p:cNvSpPr/>
          <p:nvPr/>
        </p:nvSpPr>
        <p:spPr>
          <a:xfrm>
            <a:off x="3791345" y="2782236"/>
            <a:ext cx="481347" cy="4533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50" name="Picture 49">
            <a:extLst>
              <a:ext uri="{FF2B5EF4-FFF2-40B4-BE49-F238E27FC236}">
                <a16:creationId xmlns:a16="http://schemas.microsoft.com/office/drawing/2014/main" id="{B88C69C3-15AF-6C40-AC32-AA00F4483C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72018" y="3057048"/>
            <a:ext cx="505279" cy="505279"/>
          </a:xfrm>
          <a:prstGeom prst="rect">
            <a:avLst/>
          </a:prstGeom>
          <a:ln w="19050">
            <a:solidFill>
              <a:schemeClr val="tx1"/>
            </a:solidFill>
          </a:ln>
        </p:spPr>
      </p:pic>
      <p:sp>
        <p:nvSpPr>
          <p:cNvPr id="51" name="Rectangle: Rounded Corners 59">
            <a:extLst>
              <a:ext uri="{FF2B5EF4-FFF2-40B4-BE49-F238E27FC236}">
                <a16:creationId xmlns:a16="http://schemas.microsoft.com/office/drawing/2014/main" id="{925AF937-1F97-A141-A2C7-A589F0138589}"/>
              </a:ext>
            </a:extLst>
          </p:cNvPr>
          <p:cNvSpPr/>
          <p:nvPr/>
        </p:nvSpPr>
        <p:spPr>
          <a:xfrm>
            <a:off x="4272692" y="3334366"/>
            <a:ext cx="481347" cy="4533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52" name="Picture 51">
            <a:extLst>
              <a:ext uri="{FF2B5EF4-FFF2-40B4-BE49-F238E27FC236}">
                <a16:creationId xmlns:a16="http://schemas.microsoft.com/office/drawing/2014/main" id="{258D2FAD-BC00-CE4E-9D14-70C2B4310B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7296" y="3608679"/>
            <a:ext cx="505279" cy="505279"/>
          </a:xfrm>
          <a:prstGeom prst="rect">
            <a:avLst/>
          </a:prstGeom>
          <a:ln w="19050">
            <a:solidFill>
              <a:schemeClr val="tx1"/>
            </a:solidFill>
          </a:ln>
        </p:spPr>
      </p:pic>
      <p:sp>
        <p:nvSpPr>
          <p:cNvPr id="53" name="Rectangle: Rounded Corners 58">
            <a:extLst>
              <a:ext uri="{FF2B5EF4-FFF2-40B4-BE49-F238E27FC236}">
                <a16:creationId xmlns:a16="http://schemas.microsoft.com/office/drawing/2014/main" id="{4850DB35-2973-3743-91FE-7EA8F8FDD847}"/>
              </a:ext>
            </a:extLst>
          </p:cNvPr>
          <p:cNvSpPr/>
          <p:nvPr/>
        </p:nvSpPr>
        <p:spPr>
          <a:xfrm>
            <a:off x="4803131" y="3897566"/>
            <a:ext cx="481347" cy="4533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54" name="Picture 53">
            <a:extLst>
              <a:ext uri="{FF2B5EF4-FFF2-40B4-BE49-F238E27FC236}">
                <a16:creationId xmlns:a16="http://schemas.microsoft.com/office/drawing/2014/main" id="{E0340CDB-6801-B045-BBA4-48C7519FC6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2575" y="4188901"/>
            <a:ext cx="478829" cy="478829"/>
          </a:xfrm>
          <a:prstGeom prst="rect">
            <a:avLst/>
          </a:prstGeom>
          <a:ln w="19050">
            <a:solidFill>
              <a:schemeClr val="tx1"/>
            </a:solidFill>
          </a:ln>
        </p:spPr>
      </p:pic>
      <p:sp>
        <p:nvSpPr>
          <p:cNvPr id="55" name="Lightning Bolt 54">
            <a:extLst>
              <a:ext uri="{FF2B5EF4-FFF2-40B4-BE49-F238E27FC236}">
                <a16:creationId xmlns:a16="http://schemas.microsoft.com/office/drawing/2014/main" id="{140D3247-16BE-E945-B1B0-4F1F6E495994}"/>
              </a:ext>
            </a:extLst>
          </p:cNvPr>
          <p:cNvSpPr/>
          <p:nvPr/>
        </p:nvSpPr>
        <p:spPr>
          <a:xfrm flipH="1">
            <a:off x="4545745" y="2685533"/>
            <a:ext cx="430502" cy="423312"/>
          </a:xfrm>
          <a:prstGeom prst="lightningBolt">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Lightning Bolt 55">
            <a:extLst>
              <a:ext uri="{FF2B5EF4-FFF2-40B4-BE49-F238E27FC236}">
                <a16:creationId xmlns:a16="http://schemas.microsoft.com/office/drawing/2014/main" id="{758CCAC5-F33E-164A-886D-E90430096E87}"/>
              </a:ext>
            </a:extLst>
          </p:cNvPr>
          <p:cNvSpPr/>
          <p:nvPr/>
        </p:nvSpPr>
        <p:spPr>
          <a:xfrm flipH="1">
            <a:off x="5469218" y="3859914"/>
            <a:ext cx="430502" cy="423312"/>
          </a:xfrm>
          <a:prstGeom prst="lightningBolt">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07252A19-D983-614B-9767-4A98216C7E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01004" y="2650523"/>
            <a:ext cx="506529" cy="506529"/>
          </a:xfrm>
          <a:prstGeom prst="rect">
            <a:avLst/>
          </a:prstGeom>
          <a:ln w="19050">
            <a:solidFill>
              <a:schemeClr val="tx1"/>
            </a:solidFill>
          </a:ln>
        </p:spPr>
      </p:pic>
      <p:sp>
        <p:nvSpPr>
          <p:cNvPr id="58" name="Rectangle: Rounded Corners 57">
            <a:extLst>
              <a:ext uri="{FF2B5EF4-FFF2-40B4-BE49-F238E27FC236}">
                <a16:creationId xmlns:a16="http://schemas.microsoft.com/office/drawing/2014/main" id="{A12113F4-F1BC-E340-AF57-062B0B5B74C0}"/>
              </a:ext>
            </a:extLst>
          </p:cNvPr>
          <p:cNvSpPr/>
          <p:nvPr/>
        </p:nvSpPr>
        <p:spPr>
          <a:xfrm>
            <a:off x="6349345" y="2903787"/>
            <a:ext cx="516375" cy="4863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59" name="Picture 58">
            <a:extLst>
              <a:ext uri="{FF2B5EF4-FFF2-40B4-BE49-F238E27FC236}">
                <a16:creationId xmlns:a16="http://schemas.microsoft.com/office/drawing/2014/main" id="{66F4322C-CC81-DA48-B7B9-9860569A09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56295" y="3215215"/>
            <a:ext cx="547653" cy="547653"/>
          </a:xfrm>
          <a:prstGeom prst="rect">
            <a:avLst/>
          </a:prstGeom>
          <a:ln w="19050">
            <a:solidFill>
              <a:schemeClr val="tx1"/>
            </a:solidFill>
          </a:ln>
        </p:spPr>
      </p:pic>
      <p:sp>
        <p:nvSpPr>
          <p:cNvPr id="60" name="Rectangle: Rounded Corners 56">
            <a:extLst>
              <a:ext uri="{FF2B5EF4-FFF2-40B4-BE49-F238E27FC236}">
                <a16:creationId xmlns:a16="http://schemas.microsoft.com/office/drawing/2014/main" id="{894C158F-7B05-B54D-BA46-71740058A437}"/>
              </a:ext>
            </a:extLst>
          </p:cNvPr>
          <p:cNvSpPr/>
          <p:nvPr/>
        </p:nvSpPr>
        <p:spPr>
          <a:xfrm>
            <a:off x="6907648" y="3489041"/>
            <a:ext cx="516375" cy="4863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61" name="Picture 60">
            <a:extLst>
              <a:ext uri="{FF2B5EF4-FFF2-40B4-BE49-F238E27FC236}">
                <a16:creationId xmlns:a16="http://schemas.microsoft.com/office/drawing/2014/main" id="{A3F5F463-8E81-F84C-93E4-483F56F11B7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2604" y="3802745"/>
            <a:ext cx="481536" cy="481536"/>
          </a:xfrm>
          <a:prstGeom prst="rect">
            <a:avLst/>
          </a:prstGeom>
          <a:ln w="19050">
            <a:solidFill>
              <a:schemeClr val="tx1"/>
            </a:solidFill>
          </a:ln>
        </p:spPr>
      </p:pic>
      <p:sp>
        <p:nvSpPr>
          <p:cNvPr id="62" name="Rectangle: Rounded Corners 55">
            <a:extLst>
              <a:ext uri="{FF2B5EF4-FFF2-40B4-BE49-F238E27FC236}">
                <a16:creationId xmlns:a16="http://schemas.microsoft.com/office/drawing/2014/main" id="{6D29037F-3ED6-C143-840A-9C5538540CF0}"/>
              </a:ext>
            </a:extLst>
          </p:cNvPr>
          <p:cNvSpPr/>
          <p:nvPr/>
        </p:nvSpPr>
        <p:spPr>
          <a:xfrm>
            <a:off x="7455952" y="4043513"/>
            <a:ext cx="516375" cy="4863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p>
        </p:txBody>
      </p:sp>
      <p:pic>
        <p:nvPicPr>
          <p:cNvPr id="63" name="Picture 62">
            <a:extLst>
              <a:ext uri="{FF2B5EF4-FFF2-40B4-BE49-F238E27FC236}">
                <a16:creationId xmlns:a16="http://schemas.microsoft.com/office/drawing/2014/main" id="{70990451-F01F-5E4F-BF97-D4B35AC78CC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64473" y="4350785"/>
            <a:ext cx="513674" cy="513674"/>
          </a:xfrm>
          <a:prstGeom prst="rect">
            <a:avLst/>
          </a:prstGeom>
          <a:ln w="19050">
            <a:solidFill>
              <a:schemeClr val="tx1"/>
            </a:solidFill>
          </a:ln>
        </p:spPr>
      </p:pic>
      <p:sp>
        <p:nvSpPr>
          <p:cNvPr id="70" name="TextBox 69">
            <a:extLst>
              <a:ext uri="{FF2B5EF4-FFF2-40B4-BE49-F238E27FC236}">
                <a16:creationId xmlns:a16="http://schemas.microsoft.com/office/drawing/2014/main" id="{D3570613-E93F-7745-8E87-DF69E565B7F6}"/>
              </a:ext>
            </a:extLst>
          </p:cNvPr>
          <p:cNvSpPr txBox="1"/>
          <p:nvPr/>
        </p:nvSpPr>
        <p:spPr>
          <a:xfrm>
            <a:off x="324058" y="4109507"/>
            <a:ext cx="1101967" cy="369332"/>
          </a:xfrm>
          <a:prstGeom prst="rect">
            <a:avLst/>
          </a:prstGeom>
          <a:noFill/>
        </p:spPr>
        <p:txBody>
          <a:bodyPr wrap="square" rtlCol="0">
            <a:spAutoFit/>
          </a:bodyPr>
          <a:lstStyle/>
          <a:p>
            <a:r>
              <a:rPr lang="en-US" dirty="0"/>
              <a:t>Baseline</a:t>
            </a:r>
          </a:p>
        </p:txBody>
      </p:sp>
      <p:sp>
        <p:nvSpPr>
          <p:cNvPr id="71" name="TextBox 70">
            <a:extLst>
              <a:ext uri="{FF2B5EF4-FFF2-40B4-BE49-F238E27FC236}">
                <a16:creationId xmlns:a16="http://schemas.microsoft.com/office/drawing/2014/main" id="{ED2749CD-F805-C547-870D-7ACE66CE2EEE}"/>
              </a:ext>
            </a:extLst>
          </p:cNvPr>
          <p:cNvSpPr txBox="1"/>
          <p:nvPr/>
        </p:nvSpPr>
        <p:spPr>
          <a:xfrm>
            <a:off x="6886742" y="4938976"/>
            <a:ext cx="1241965" cy="369332"/>
          </a:xfrm>
          <a:prstGeom prst="rect">
            <a:avLst/>
          </a:prstGeom>
          <a:noFill/>
        </p:spPr>
        <p:txBody>
          <a:bodyPr wrap="square" rtlCol="0">
            <a:spAutoFit/>
          </a:bodyPr>
          <a:lstStyle/>
          <a:p>
            <a:pPr algn="ctr"/>
            <a:r>
              <a:rPr lang="en-US" dirty="0">
                <a:solidFill>
                  <a:srgbClr val="42775A"/>
                </a:solidFill>
              </a:rPr>
              <a:t>Extinction</a:t>
            </a:r>
          </a:p>
        </p:txBody>
      </p:sp>
      <p:sp>
        <p:nvSpPr>
          <p:cNvPr id="73" name="TextBox 72">
            <a:extLst>
              <a:ext uri="{FF2B5EF4-FFF2-40B4-BE49-F238E27FC236}">
                <a16:creationId xmlns:a16="http://schemas.microsoft.com/office/drawing/2014/main" id="{E45F752E-C833-C948-AA59-5067063C047B}"/>
              </a:ext>
            </a:extLst>
          </p:cNvPr>
          <p:cNvSpPr txBox="1"/>
          <p:nvPr/>
        </p:nvSpPr>
        <p:spPr>
          <a:xfrm>
            <a:off x="8486364" y="3119709"/>
            <a:ext cx="988604" cy="369332"/>
          </a:xfrm>
          <a:prstGeom prst="rect">
            <a:avLst/>
          </a:prstGeom>
          <a:noFill/>
        </p:spPr>
        <p:txBody>
          <a:bodyPr wrap="none" rtlCol="0">
            <a:spAutoFit/>
          </a:bodyPr>
          <a:lstStyle/>
          <a:p>
            <a:r>
              <a:rPr lang="en-US" dirty="0"/>
              <a:t>--24hrs--</a:t>
            </a:r>
          </a:p>
        </p:txBody>
      </p:sp>
      <p:pic>
        <p:nvPicPr>
          <p:cNvPr id="74" name="Picture 73">
            <a:extLst>
              <a:ext uri="{FF2B5EF4-FFF2-40B4-BE49-F238E27FC236}">
                <a16:creationId xmlns:a16="http://schemas.microsoft.com/office/drawing/2014/main" id="{CB0508C5-A103-284B-B06B-5C29C027ED3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14920" y="3068704"/>
            <a:ext cx="1040803" cy="1040803"/>
          </a:xfrm>
          <a:prstGeom prst="rect">
            <a:avLst/>
          </a:prstGeom>
          <a:ln w="19050">
            <a:solidFill>
              <a:schemeClr val="tx1"/>
            </a:solidFill>
          </a:ln>
        </p:spPr>
      </p:pic>
      <p:sp>
        <p:nvSpPr>
          <p:cNvPr id="75" name="TextBox 74">
            <a:extLst>
              <a:ext uri="{FF2B5EF4-FFF2-40B4-BE49-F238E27FC236}">
                <a16:creationId xmlns:a16="http://schemas.microsoft.com/office/drawing/2014/main" id="{B11CF85A-408A-ED4F-B321-8C9B623DADD8}"/>
              </a:ext>
            </a:extLst>
          </p:cNvPr>
          <p:cNvSpPr txBox="1"/>
          <p:nvPr/>
        </p:nvSpPr>
        <p:spPr>
          <a:xfrm>
            <a:off x="9641668" y="2403711"/>
            <a:ext cx="2116733" cy="646331"/>
          </a:xfrm>
          <a:prstGeom prst="rect">
            <a:avLst/>
          </a:prstGeom>
          <a:noFill/>
        </p:spPr>
        <p:txBody>
          <a:bodyPr wrap="none" rtlCol="0">
            <a:spAutoFit/>
          </a:bodyPr>
          <a:lstStyle/>
          <a:p>
            <a:pPr algn="ctr"/>
            <a:r>
              <a:rPr lang="en-US" dirty="0"/>
              <a:t>Surprise Recognition</a:t>
            </a:r>
          </a:p>
          <a:p>
            <a:pPr algn="ctr"/>
            <a:r>
              <a:rPr lang="en-US" dirty="0"/>
              <a:t>Memory Test</a:t>
            </a:r>
          </a:p>
        </p:txBody>
      </p:sp>
      <p:sp>
        <p:nvSpPr>
          <p:cNvPr id="77" name="TextBox 76">
            <a:extLst>
              <a:ext uri="{FF2B5EF4-FFF2-40B4-BE49-F238E27FC236}">
                <a16:creationId xmlns:a16="http://schemas.microsoft.com/office/drawing/2014/main" id="{509C7163-4717-C049-A2FB-AD10AC8844EC}"/>
              </a:ext>
            </a:extLst>
          </p:cNvPr>
          <p:cNvSpPr txBox="1"/>
          <p:nvPr/>
        </p:nvSpPr>
        <p:spPr>
          <a:xfrm>
            <a:off x="9817864" y="4216432"/>
            <a:ext cx="654603" cy="276999"/>
          </a:xfrm>
          <a:prstGeom prst="rect">
            <a:avLst/>
          </a:prstGeom>
          <a:noFill/>
        </p:spPr>
        <p:txBody>
          <a:bodyPr wrap="none" rtlCol="0">
            <a:spAutoFit/>
          </a:bodyPr>
          <a:lstStyle/>
          <a:p>
            <a:r>
              <a:rPr lang="en-US" sz="1200" dirty="0"/>
              <a:t>Def Old</a:t>
            </a:r>
          </a:p>
        </p:txBody>
      </p:sp>
      <p:sp>
        <p:nvSpPr>
          <p:cNvPr id="78" name="TextBox 77">
            <a:extLst>
              <a:ext uri="{FF2B5EF4-FFF2-40B4-BE49-F238E27FC236}">
                <a16:creationId xmlns:a16="http://schemas.microsoft.com/office/drawing/2014/main" id="{A420CE56-F642-BF48-806E-B94F184A5CAF}"/>
              </a:ext>
            </a:extLst>
          </p:cNvPr>
          <p:cNvSpPr txBox="1"/>
          <p:nvPr/>
        </p:nvSpPr>
        <p:spPr>
          <a:xfrm>
            <a:off x="9712035" y="4476619"/>
            <a:ext cx="866263" cy="276999"/>
          </a:xfrm>
          <a:prstGeom prst="rect">
            <a:avLst/>
          </a:prstGeom>
          <a:noFill/>
        </p:spPr>
        <p:txBody>
          <a:bodyPr wrap="none" rtlCol="0">
            <a:spAutoFit/>
          </a:bodyPr>
          <a:lstStyle/>
          <a:p>
            <a:r>
              <a:rPr lang="en-US" sz="1200" dirty="0"/>
              <a:t>Maybe Old</a:t>
            </a:r>
          </a:p>
        </p:txBody>
      </p:sp>
      <p:sp>
        <p:nvSpPr>
          <p:cNvPr id="79" name="TextBox 78">
            <a:extLst>
              <a:ext uri="{FF2B5EF4-FFF2-40B4-BE49-F238E27FC236}">
                <a16:creationId xmlns:a16="http://schemas.microsoft.com/office/drawing/2014/main" id="{67C6218A-A298-B64C-9348-91DB07BE4DFA}"/>
              </a:ext>
            </a:extLst>
          </p:cNvPr>
          <p:cNvSpPr txBox="1"/>
          <p:nvPr/>
        </p:nvSpPr>
        <p:spPr>
          <a:xfrm>
            <a:off x="10620027" y="4485510"/>
            <a:ext cx="934423" cy="276999"/>
          </a:xfrm>
          <a:prstGeom prst="rect">
            <a:avLst/>
          </a:prstGeom>
          <a:noFill/>
        </p:spPr>
        <p:txBody>
          <a:bodyPr wrap="none" rtlCol="0">
            <a:spAutoFit/>
          </a:bodyPr>
          <a:lstStyle/>
          <a:p>
            <a:r>
              <a:rPr lang="en-US" sz="1200" dirty="0"/>
              <a:t>Maybe New</a:t>
            </a:r>
          </a:p>
        </p:txBody>
      </p:sp>
      <p:sp>
        <p:nvSpPr>
          <p:cNvPr id="80" name="TextBox 79">
            <a:extLst>
              <a:ext uri="{FF2B5EF4-FFF2-40B4-BE49-F238E27FC236}">
                <a16:creationId xmlns:a16="http://schemas.microsoft.com/office/drawing/2014/main" id="{BD14F3B4-52BE-2B48-9A3F-0069F47AEC53}"/>
              </a:ext>
            </a:extLst>
          </p:cNvPr>
          <p:cNvSpPr txBox="1"/>
          <p:nvPr/>
        </p:nvSpPr>
        <p:spPr>
          <a:xfrm>
            <a:off x="10725857" y="4212285"/>
            <a:ext cx="722762" cy="276999"/>
          </a:xfrm>
          <a:prstGeom prst="rect">
            <a:avLst/>
          </a:prstGeom>
          <a:noFill/>
        </p:spPr>
        <p:txBody>
          <a:bodyPr wrap="none" rtlCol="0">
            <a:spAutoFit/>
          </a:bodyPr>
          <a:lstStyle/>
          <a:p>
            <a:r>
              <a:rPr lang="en-US" sz="1200" dirty="0"/>
              <a:t>Def New</a:t>
            </a:r>
          </a:p>
        </p:txBody>
      </p:sp>
      <p:sp>
        <p:nvSpPr>
          <p:cNvPr id="81" name="TextBox 80">
            <a:extLst>
              <a:ext uri="{FF2B5EF4-FFF2-40B4-BE49-F238E27FC236}">
                <a16:creationId xmlns:a16="http://schemas.microsoft.com/office/drawing/2014/main" id="{2D1F7AF8-B17B-474B-8AD3-DFAEA9D5D211}"/>
              </a:ext>
            </a:extLst>
          </p:cNvPr>
          <p:cNvSpPr txBox="1"/>
          <p:nvPr/>
        </p:nvSpPr>
        <p:spPr>
          <a:xfrm>
            <a:off x="256573" y="4661977"/>
            <a:ext cx="1142918" cy="923330"/>
          </a:xfrm>
          <a:prstGeom prst="rect">
            <a:avLst/>
          </a:prstGeom>
          <a:noFill/>
          <a:ln w="12700">
            <a:solidFill>
              <a:schemeClr val="tx1"/>
            </a:solidFill>
          </a:ln>
        </p:spPr>
        <p:txBody>
          <a:bodyPr wrap="square" rtlCol="0">
            <a:spAutoFit/>
          </a:bodyPr>
          <a:lstStyle/>
          <a:p>
            <a:pPr algn="ctr"/>
            <a:r>
              <a:rPr lang="en-US" dirty="0"/>
              <a:t>Animal</a:t>
            </a:r>
          </a:p>
          <a:p>
            <a:pPr algn="ctr"/>
            <a:r>
              <a:rPr lang="en-US" dirty="0"/>
              <a:t>or</a:t>
            </a:r>
          </a:p>
          <a:p>
            <a:pPr algn="ctr"/>
            <a:r>
              <a:rPr lang="en-US" dirty="0"/>
              <a:t>Tool?</a:t>
            </a:r>
          </a:p>
        </p:txBody>
      </p:sp>
      <p:grpSp>
        <p:nvGrpSpPr>
          <p:cNvPr id="4" name="Group 3">
            <a:extLst>
              <a:ext uri="{FF2B5EF4-FFF2-40B4-BE49-F238E27FC236}">
                <a16:creationId xmlns:a16="http://schemas.microsoft.com/office/drawing/2014/main" id="{7CE3F8AE-7A6A-4357-953C-8689D1355DA3}"/>
              </a:ext>
            </a:extLst>
          </p:cNvPr>
          <p:cNvGrpSpPr/>
          <p:nvPr/>
        </p:nvGrpSpPr>
        <p:grpSpPr>
          <a:xfrm>
            <a:off x="9970430" y="4896755"/>
            <a:ext cx="1383370" cy="972951"/>
            <a:chOff x="9335129" y="4951801"/>
            <a:chExt cx="2552071" cy="972951"/>
          </a:xfrm>
        </p:grpSpPr>
        <p:sp>
          <p:nvSpPr>
            <p:cNvPr id="82" name="Rectangle: Rounded Corners 81">
              <a:extLst>
                <a:ext uri="{FF2B5EF4-FFF2-40B4-BE49-F238E27FC236}">
                  <a16:creationId xmlns:a16="http://schemas.microsoft.com/office/drawing/2014/main" id="{CD69531B-B3A6-4B18-BEAE-9945A107E62A}"/>
                </a:ext>
              </a:extLst>
            </p:cNvPr>
            <p:cNvSpPr/>
            <p:nvPr/>
          </p:nvSpPr>
          <p:spPr>
            <a:xfrm>
              <a:off x="9335129" y="4951801"/>
              <a:ext cx="2552071" cy="97295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13C601D5-E849-4EAD-AE84-60C30B14105C}"/>
                </a:ext>
              </a:extLst>
            </p:cNvPr>
            <p:cNvSpPr txBox="1"/>
            <p:nvPr/>
          </p:nvSpPr>
          <p:spPr>
            <a:xfrm>
              <a:off x="9852028" y="5022777"/>
              <a:ext cx="1535998" cy="830997"/>
            </a:xfrm>
            <a:prstGeom prst="rect">
              <a:avLst/>
            </a:prstGeom>
            <a:noFill/>
          </p:spPr>
          <p:txBody>
            <a:bodyPr wrap="none" rtlCol="0">
              <a:spAutoFit/>
            </a:bodyPr>
            <a:lstStyle/>
            <a:p>
              <a:pPr algn="ctr"/>
              <a:r>
                <a:rPr lang="en-US" sz="2400" dirty="0"/>
                <a:t>No threat </a:t>
              </a:r>
              <a:br>
                <a:rPr lang="en-US" sz="2400" dirty="0"/>
              </a:br>
              <a:r>
                <a:rPr lang="en-US" sz="2400" dirty="0"/>
                <a:t>of shock</a:t>
              </a:r>
            </a:p>
          </p:txBody>
        </p:sp>
      </p:grpSp>
    </p:spTree>
    <p:extLst>
      <p:ext uri="{BB962C8B-B14F-4D97-AF65-F5344CB8AC3E}">
        <p14:creationId xmlns:p14="http://schemas.microsoft.com/office/powerpoint/2010/main" val="398172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200"/>
                                        <p:tgtEl>
                                          <p:spTgt spid="4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00"/>
                                        <p:tgtEl>
                                          <p:spTgt spid="42"/>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200"/>
                                        <p:tgtEl>
                                          <p:spTgt spid="43"/>
                                        </p:tgtEl>
                                      </p:cBhvr>
                                    </p:animEffect>
                                  </p:childTnLst>
                                </p:cTn>
                              </p:par>
                            </p:childTnLst>
                          </p:cTn>
                        </p:par>
                        <p:par>
                          <p:cTn id="36" fill="hold">
                            <p:stCondLst>
                              <p:cond delay="9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200"/>
                                        <p:tgtEl>
                                          <p:spTgt spid="44"/>
                                        </p:tgtEl>
                                      </p:cBhvr>
                                    </p:animEffect>
                                  </p:childTnLst>
                                </p:cTn>
                              </p:par>
                            </p:childTnLst>
                          </p:cTn>
                        </p:par>
                        <p:par>
                          <p:cTn id="40" fill="hold">
                            <p:stCondLst>
                              <p:cond delay="1100"/>
                            </p:stCondLst>
                            <p:childTnLst>
                              <p:par>
                                <p:cTn id="41" presetID="10"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200"/>
                                        <p:tgtEl>
                                          <p:spTgt spid="45"/>
                                        </p:tgtEl>
                                      </p:cBhvr>
                                    </p:animEffect>
                                  </p:childTnLst>
                                </p:cTn>
                              </p:par>
                            </p:childTnLst>
                          </p:cTn>
                        </p:par>
                        <p:par>
                          <p:cTn id="44" fill="hold">
                            <p:stCondLst>
                              <p:cond delay="1300"/>
                            </p:stCondLst>
                            <p:childTnLst>
                              <p:par>
                                <p:cTn id="45" presetID="10" presetClass="entr" presetSubtype="0"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00"/>
                                        <p:tgtEl>
                                          <p:spTgt spid="46"/>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2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200"/>
                                        <p:tgtEl>
                                          <p:spTgt spid="48"/>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200"/>
                                        <p:tgtEl>
                                          <p:spTgt spid="49"/>
                                        </p:tgtEl>
                                      </p:cBhvr>
                                    </p:animEffect>
                                  </p:childTnLst>
                                </p:cTn>
                              </p:par>
                            </p:childTnLst>
                          </p:cTn>
                        </p:par>
                        <p:par>
                          <p:cTn id="67" fill="hold">
                            <p:stCondLst>
                              <p:cond delay="700"/>
                            </p:stCondLst>
                            <p:childTnLst>
                              <p:par>
                                <p:cTn id="68" presetID="10" presetClass="entr" presetSubtype="0" fill="hold"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2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200"/>
                                        <p:tgtEl>
                                          <p:spTgt spid="55"/>
                                        </p:tgtEl>
                                      </p:cBhvr>
                                    </p:animEffect>
                                  </p:childTnLst>
                                </p:cTn>
                              </p:par>
                            </p:childTnLst>
                          </p:cTn>
                        </p:par>
                        <p:par>
                          <p:cTn id="74" fill="hold">
                            <p:stCondLst>
                              <p:cond delay="9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200"/>
                                        <p:tgtEl>
                                          <p:spTgt spid="51"/>
                                        </p:tgtEl>
                                      </p:cBhvr>
                                    </p:animEffect>
                                  </p:childTnLst>
                                </p:cTn>
                              </p:par>
                            </p:childTnLst>
                          </p:cTn>
                        </p:par>
                        <p:par>
                          <p:cTn id="78" fill="hold">
                            <p:stCondLst>
                              <p:cond delay="1100"/>
                            </p:stCondLst>
                            <p:childTnLst>
                              <p:par>
                                <p:cTn id="79" presetID="10" presetClass="entr" presetSubtype="0"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200"/>
                                        <p:tgtEl>
                                          <p:spTgt spid="52"/>
                                        </p:tgtEl>
                                      </p:cBhvr>
                                    </p:animEffect>
                                  </p:childTnLst>
                                </p:cTn>
                              </p:par>
                            </p:childTnLst>
                          </p:cTn>
                        </p:par>
                        <p:par>
                          <p:cTn id="82" fill="hold">
                            <p:stCondLst>
                              <p:cond delay="1300"/>
                            </p:stCondLst>
                            <p:childTnLst>
                              <p:par>
                                <p:cTn id="83" presetID="10" presetClass="entr" presetSubtype="0" fill="hold" grpId="0" nodeType="after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200"/>
                                        <p:tgtEl>
                                          <p:spTgt spid="53"/>
                                        </p:tgtEl>
                                      </p:cBhvr>
                                    </p:animEffect>
                                  </p:childTnLst>
                                </p:cTn>
                              </p:par>
                            </p:childTnLst>
                          </p:cTn>
                        </p:par>
                        <p:par>
                          <p:cTn id="86" fill="hold">
                            <p:stCondLst>
                              <p:cond delay="1500"/>
                            </p:stCondLst>
                            <p:childTnLst>
                              <p:par>
                                <p:cTn id="87" presetID="10" presetClass="entr" presetSubtype="0" fill="hold" nodeType="after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200"/>
                                        <p:tgtEl>
                                          <p:spTgt spid="5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00"/>
                                        <p:tgtEl>
                                          <p:spTgt spid="5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par>
                                <p:cTn id="98" presetID="10" presetClass="entr" presetSubtype="0" fill="hold"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fade">
                                      <p:cBhvr>
                                        <p:cTn id="100" dur="200"/>
                                        <p:tgtEl>
                                          <p:spTgt spid="57"/>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200"/>
                                        <p:tgtEl>
                                          <p:spTgt spid="58"/>
                                        </p:tgtEl>
                                      </p:cBhvr>
                                    </p:animEffect>
                                  </p:childTnLst>
                                </p:cTn>
                              </p:par>
                            </p:childTnLst>
                          </p:cTn>
                        </p:par>
                        <p:par>
                          <p:cTn id="105" fill="hold">
                            <p:stCondLst>
                              <p:cond delay="700"/>
                            </p:stCondLst>
                            <p:childTnLst>
                              <p:par>
                                <p:cTn id="106" presetID="10" presetClass="entr" presetSubtype="0" fill="hold" nodeType="after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200"/>
                                        <p:tgtEl>
                                          <p:spTgt spid="59"/>
                                        </p:tgtEl>
                                      </p:cBhvr>
                                    </p:animEffect>
                                  </p:childTnLst>
                                </p:cTn>
                              </p:par>
                            </p:childTnLst>
                          </p:cTn>
                        </p:par>
                        <p:par>
                          <p:cTn id="109" fill="hold">
                            <p:stCondLst>
                              <p:cond delay="900"/>
                            </p:stCondLst>
                            <p:childTnLst>
                              <p:par>
                                <p:cTn id="110" presetID="10" presetClass="entr" presetSubtype="0" fill="hold" grpId="0"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200"/>
                                        <p:tgtEl>
                                          <p:spTgt spid="60"/>
                                        </p:tgtEl>
                                      </p:cBhvr>
                                    </p:animEffect>
                                  </p:childTnLst>
                                </p:cTn>
                              </p:par>
                            </p:childTnLst>
                          </p:cTn>
                        </p:par>
                        <p:par>
                          <p:cTn id="113" fill="hold">
                            <p:stCondLst>
                              <p:cond delay="1100"/>
                            </p:stCondLst>
                            <p:childTnLst>
                              <p:par>
                                <p:cTn id="114" presetID="10" presetClass="entr" presetSubtype="0" fill="hold" nodeType="after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fade">
                                      <p:cBhvr>
                                        <p:cTn id="116" dur="200"/>
                                        <p:tgtEl>
                                          <p:spTgt spid="61"/>
                                        </p:tgtEl>
                                      </p:cBhvr>
                                    </p:animEffect>
                                  </p:childTnLst>
                                </p:cTn>
                              </p:par>
                            </p:childTnLst>
                          </p:cTn>
                        </p:par>
                        <p:par>
                          <p:cTn id="117" fill="hold">
                            <p:stCondLst>
                              <p:cond delay="1300"/>
                            </p:stCondLst>
                            <p:childTnLst>
                              <p:par>
                                <p:cTn id="118" presetID="10" presetClass="entr" presetSubtype="0" fill="hold" grpId="0" nodeType="afterEffect">
                                  <p:stCondLst>
                                    <p:cond delay="0"/>
                                  </p:stCondLst>
                                  <p:childTnLst>
                                    <p:set>
                                      <p:cBhvr>
                                        <p:cTn id="119" dur="1" fill="hold">
                                          <p:stCondLst>
                                            <p:cond delay="0"/>
                                          </p:stCondLst>
                                        </p:cTn>
                                        <p:tgtEl>
                                          <p:spTgt spid="62"/>
                                        </p:tgtEl>
                                        <p:attrNameLst>
                                          <p:attrName>style.visibility</p:attrName>
                                        </p:attrNameLst>
                                      </p:cBhvr>
                                      <p:to>
                                        <p:strVal val="visible"/>
                                      </p:to>
                                    </p:set>
                                    <p:animEffect transition="in" filter="fade">
                                      <p:cBhvr>
                                        <p:cTn id="120" dur="200"/>
                                        <p:tgtEl>
                                          <p:spTgt spid="62"/>
                                        </p:tgtEl>
                                      </p:cBhvr>
                                    </p:animEffect>
                                  </p:childTnLst>
                                </p:cTn>
                              </p:par>
                            </p:childTnLst>
                          </p:cTn>
                        </p:par>
                        <p:par>
                          <p:cTn id="121" fill="hold">
                            <p:stCondLst>
                              <p:cond delay="1500"/>
                            </p:stCondLst>
                            <p:childTnLst>
                              <p:par>
                                <p:cTn id="122" presetID="10" presetClass="entr" presetSubtype="0" fill="hold" nodeType="after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fade">
                                      <p:cBhvr>
                                        <p:cTn id="124" dur="200"/>
                                        <p:tgtEl>
                                          <p:spTgt spid="63"/>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3"/>
                                        </p:tgtEl>
                                        <p:attrNameLst>
                                          <p:attrName>style.visibility</p:attrName>
                                        </p:attrNameLst>
                                      </p:cBhvr>
                                      <p:to>
                                        <p:strVal val="visible"/>
                                      </p:to>
                                    </p:set>
                                  </p:childTnLst>
                                </p:cTn>
                              </p:par>
                            </p:childTnLst>
                          </p:cTn>
                        </p:par>
                        <p:par>
                          <p:cTn id="129" fill="hold">
                            <p:stCondLst>
                              <p:cond delay="0"/>
                            </p:stCondLst>
                            <p:childTnLst>
                              <p:par>
                                <p:cTn id="130" presetID="10" presetClass="entr" presetSubtype="0" fill="hold" grpId="0" nodeType="afterEffect">
                                  <p:stCondLst>
                                    <p:cond delay="0"/>
                                  </p:stCondLst>
                                  <p:childTnLst>
                                    <p:set>
                                      <p:cBhvr>
                                        <p:cTn id="131" dur="1" fill="hold">
                                          <p:stCondLst>
                                            <p:cond delay="0"/>
                                          </p:stCondLst>
                                        </p:cTn>
                                        <p:tgtEl>
                                          <p:spTgt spid="75"/>
                                        </p:tgtEl>
                                        <p:attrNameLst>
                                          <p:attrName>style.visibility</p:attrName>
                                        </p:attrNameLst>
                                      </p:cBhvr>
                                      <p:to>
                                        <p:strVal val="visible"/>
                                      </p:to>
                                    </p:set>
                                    <p:animEffect transition="in" filter="fade">
                                      <p:cBhvr>
                                        <p:cTn id="132" dur="500"/>
                                        <p:tgtEl>
                                          <p:spTgt spid="75"/>
                                        </p:tgtEl>
                                      </p:cBhvr>
                                    </p:animEffect>
                                  </p:childTnLst>
                                </p:cTn>
                              </p:par>
                              <p:par>
                                <p:cTn id="133" presetID="10" presetClass="entr" presetSubtype="0" fill="hold" nodeType="withEffect">
                                  <p:stCondLst>
                                    <p:cond delay="0"/>
                                  </p:stCondLst>
                                  <p:childTnLst>
                                    <p:set>
                                      <p:cBhvr>
                                        <p:cTn id="134" dur="1" fill="hold">
                                          <p:stCondLst>
                                            <p:cond delay="0"/>
                                          </p:stCondLst>
                                        </p:cTn>
                                        <p:tgtEl>
                                          <p:spTgt spid="74"/>
                                        </p:tgtEl>
                                        <p:attrNameLst>
                                          <p:attrName>style.visibility</p:attrName>
                                        </p:attrNameLst>
                                      </p:cBhvr>
                                      <p:to>
                                        <p:strVal val="visible"/>
                                      </p:to>
                                    </p:set>
                                    <p:animEffect transition="in" filter="fade">
                                      <p:cBhvr>
                                        <p:cTn id="135" dur="500"/>
                                        <p:tgtEl>
                                          <p:spTgt spid="7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77"/>
                                        </p:tgtEl>
                                        <p:attrNameLst>
                                          <p:attrName>style.visibility</p:attrName>
                                        </p:attrNameLst>
                                      </p:cBhvr>
                                      <p:to>
                                        <p:strVal val="visible"/>
                                      </p:to>
                                    </p:set>
                                    <p:animEffect transition="in" filter="fade">
                                      <p:cBhvr>
                                        <p:cTn id="138" dur="500"/>
                                        <p:tgtEl>
                                          <p:spTgt spid="7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0"/>
                                        </p:tgtEl>
                                        <p:attrNameLst>
                                          <p:attrName>style.visibility</p:attrName>
                                        </p:attrNameLst>
                                      </p:cBhvr>
                                      <p:to>
                                        <p:strVal val="visible"/>
                                      </p:to>
                                    </p:set>
                                    <p:animEffect transition="in" filter="fade">
                                      <p:cBhvr>
                                        <p:cTn id="141" dur="500"/>
                                        <p:tgtEl>
                                          <p:spTgt spid="8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78"/>
                                        </p:tgtEl>
                                        <p:attrNameLst>
                                          <p:attrName>style.visibility</p:attrName>
                                        </p:attrNameLst>
                                      </p:cBhvr>
                                      <p:to>
                                        <p:strVal val="visible"/>
                                      </p:to>
                                    </p:set>
                                    <p:animEffect transition="in" filter="fade">
                                      <p:cBhvr>
                                        <p:cTn id="144" dur="500"/>
                                        <p:tgtEl>
                                          <p:spTgt spid="78"/>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79"/>
                                        </p:tgtEl>
                                        <p:attrNameLst>
                                          <p:attrName>style.visibility</p:attrName>
                                        </p:attrNameLst>
                                      </p:cBhvr>
                                      <p:to>
                                        <p:strVal val="visible"/>
                                      </p:to>
                                    </p:set>
                                    <p:animEffect transition="in" filter="fade">
                                      <p:cBhvr>
                                        <p:cTn id="147" dur="500"/>
                                        <p:tgtEl>
                                          <p:spTgt spid="79"/>
                                        </p:tgtEl>
                                      </p:cBhvr>
                                    </p:animEffect>
                                  </p:childTnLst>
                                </p:cTn>
                              </p:par>
                              <p:par>
                                <p:cTn id="148" presetID="10" presetClass="entr" presetSubtype="0" fill="hold" nodeType="withEffect">
                                  <p:stCondLst>
                                    <p:cond delay="0"/>
                                  </p:stCondLst>
                                  <p:childTnLst>
                                    <p:set>
                                      <p:cBhvr>
                                        <p:cTn id="149" dur="1" fill="hold">
                                          <p:stCondLst>
                                            <p:cond delay="0"/>
                                          </p:stCondLst>
                                        </p:cTn>
                                        <p:tgtEl>
                                          <p:spTgt spid="4"/>
                                        </p:tgtEl>
                                        <p:attrNameLst>
                                          <p:attrName>style.visibility</p:attrName>
                                        </p:attrNameLst>
                                      </p:cBhvr>
                                      <p:to>
                                        <p:strVal val="visible"/>
                                      </p:to>
                                    </p:set>
                                    <p:animEffect transition="in" filter="fade">
                                      <p:cBhvr>
                                        <p:cTn id="150" dur="500"/>
                                        <p:tgtEl>
                                          <p:spTgt spid="4"/>
                                        </p:tgtEl>
                                      </p:cBhvr>
                                    </p:animEffect>
                                  </p:childTnLst>
                                </p:cTn>
                              </p:par>
                            </p:childTnLst>
                          </p:cTn>
                        </p:par>
                      </p:childTnLst>
                    </p:cTn>
                  </p:par>
                  <p:par>
                    <p:cTn id="151" fill="hold">
                      <p:stCondLst>
                        <p:cond delay="indefinite"/>
                      </p:stCondLst>
                      <p:childTnLst>
                        <p:par>
                          <p:cTn id="152" fill="hold">
                            <p:stCondLst>
                              <p:cond delay="0"/>
                            </p:stCondLst>
                            <p:childTnLst>
                              <p:par>
                                <p:cTn id="153" presetID="6" presetClass="emph" presetSubtype="0" repeatCount="0" autoRev="1" fill="hold" nodeType="clickEffect">
                                  <p:stCondLst>
                                    <p:cond delay="0"/>
                                  </p:stCondLst>
                                  <p:childTnLst>
                                    <p:animScale>
                                      <p:cBhvr>
                                        <p:cTn id="154" dur="500" fill="hold"/>
                                        <p:tgtEl>
                                          <p:spTgt spid="41"/>
                                        </p:tgtEl>
                                      </p:cBhvr>
                                      <p:by x="125000" y="125000"/>
                                    </p:animScale>
                                  </p:childTnLst>
                                </p:cTn>
                              </p:par>
                              <p:par>
                                <p:cTn id="155" presetID="6" presetClass="emph" presetSubtype="0" repeatCount="0" autoRev="1" fill="hold" nodeType="withEffect">
                                  <p:stCondLst>
                                    <p:cond delay="0"/>
                                  </p:stCondLst>
                                  <p:childTnLst>
                                    <p:animScale>
                                      <p:cBhvr>
                                        <p:cTn id="156" dur="500" fill="hold"/>
                                        <p:tgtEl>
                                          <p:spTgt spid="43"/>
                                        </p:tgtEl>
                                      </p:cBhvr>
                                      <p:by x="125000" y="125000"/>
                                    </p:animScale>
                                  </p:childTnLst>
                                </p:cTn>
                              </p:par>
                              <p:par>
                                <p:cTn id="157" presetID="6" presetClass="emph" presetSubtype="0" repeatCount="0" autoRev="1" fill="hold" nodeType="withEffect">
                                  <p:stCondLst>
                                    <p:cond delay="0"/>
                                  </p:stCondLst>
                                  <p:childTnLst>
                                    <p:animScale>
                                      <p:cBhvr>
                                        <p:cTn id="158" dur="500" fill="hold"/>
                                        <p:tgtEl>
                                          <p:spTgt spid="45"/>
                                        </p:tgtEl>
                                      </p:cBhvr>
                                      <p:by x="125000" y="125000"/>
                                    </p:animScale>
                                  </p:childTnLst>
                                </p:cTn>
                              </p:par>
                              <p:par>
                                <p:cTn id="159" presetID="6" presetClass="emph" presetSubtype="0" repeatCount="0" autoRev="1" fill="hold" nodeType="withEffect">
                                  <p:stCondLst>
                                    <p:cond delay="0"/>
                                  </p:stCondLst>
                                  <p:childTnLst>
                                    <p:animScale>
                                      <p:cBhvr>
                                        <p:cTn id="160" dur="500" fill="hold"/>
                                        <p:tgtEl>
                                          <p:spTgt spid="47"/>
                                        </p:tgtEl>
                                      </p:cBhvr>
                                      <p:by x="125000" y="125000"/>
                                    </p:animScale>
                                  </p:childTnLst>
                                </p:cTn>
                              </p:par>
                              <p:par>
                                <p:cTn id="161" presetID="6" presetClass="emph" presetSubtype="0" repeatCount="0" autoRev="1" fill="hold" nodeType="withEffect">
                                  <p:stCondLst>
                                    <p:cond delay="0"/>
                                  </p:stCondLst>
                                  <p:childTnLst>
                                    <p:animScale>
                                      <p:cBhvr>
                                        <p:cTn id="162" dur="500" fill="hold"/>
                                        <p:tgtEl>
                                          <p:spTgt spid="48"/>
                                        </p:tgtEl>
                                      </p:cBhvr>
                                      <p:by x="125000" y="125000"/>
                                    </p:animScale>
                                  </p:childTnLst>
                                </p:cTn>
                              </p:par>
                              <p:par>
                                <p:cTn id="163" presetID="6" presetClass="emph" presetSubtype="0" repeatCount="0" autoRev="1" fill="hold" nodeType="withEffect">
                                  <p:stCondLst>
                                    <p:cond delay="0"/>
                                  </p:stCondLst>
                                  <p:childTnLst>
                                    <p:animScale>
                                      <p:cBhvr>
                                        <p:cTn id="164" dur="500" fill="hold"/>
                                        <p:tgtEl>
                                          <p:spTgt spid="50"/>
                                        </p:tgtEl>
                                      </p:cBhvr>
                                      <p:by x="125000" y="125000"/>
                                    </p:animScale>
                                  </p:childTnLst>
                                </p:cTn>
                              </p:par>
                              <p:par>
                                <p:cTn id="165" presetID="6" presetClass="emph" presetSubtype="0" repeatCount="0" autoRev="1" fill="hold" nodeType="withEffect">
                                  <p:stCondLst>
                                    <p:cond delay="0"/>
                                  </p:stCondLst>
                                  <p:childTnLst>
                                    <p:animScale>
                                      <p:cBhvr>
                                        <p:cTn id="166" dur="500" fill="hold"/>
                                        <p:tgtEl>
                                          <p:spTgt spid="52"/>
                                        </p:tgtEl>
                                      </p:cBhvr>
                                      <p:by x="125000" y="125000"/>
                                    </p:animScale>
                                  </p:childTnLst>
                                </p:cTn>
                              </p:par>
                              <p:par>
                                <p:cTn id="167" presetID="6" presetClass="emph" presetSubtype="0" repeatCount="0" autoRev="1" fill="hold" nodeType="withEffect">
                                  <p:stCondLst>
                                    <p:cond delay="0"/>
                                  </p:stCondLst>
                                  <p:childTnLst>
                                    <p:animScale>
                                      <p:cBhvr>
                                        <p:cTn id="168" dur="500" fill="hold"/>
                                        <p:tgtEl>
                                          <p:spTgt spid="54"/>
                                        </p:tgtEl>
                                      </p:cBhvr>
                                      <p:by x="125000" y="125000"/>
                                    </p:animScale>
                                  </p:childTnLst>
                                </p:cTn>
                              </p:par>
                              <p:par>
                                <p:cTn id="169" presetID="6" presetClass="emph" presetSubtype="0" repeatCount="0" autoRev="1" fill="hold" nodeType="withEffect">
                                  <p:stCondLst>
                                    <p:cond delay="0"/>
                                  </p:stCondLst>
                                  <p:childTnLst>
                                    <p:animScale>
                                      <p:cBhvr>
                                        <p:cTn id="170" dur="500" fill="hold"/>
                                        <p:tgtEl>
                                          <p:spTgt spid="57"/>
                                        </p:tgtEl>
                                      </p:cBhvr>
                                      <p:by x="125000" y="125000"/>
                                    </p:animScale>
                                  </p:childTnLst>
                                </p:cTn>
                              </p:par>
                              <p:par>
                                <p:cTn id="171" presetID="6" presetClass="emph" presetSubtype="0" repeatCount="0" autoRev="1" fill="hold" nodeType="withEffect">
                                  <p:stCondLst>
                                    <p:cond delay="0"/>
                                  </p:stCondLst>
                                  <p:childTnLst>
                                    <p:animScale>
                                      <p:cBhvr>
                                        <p:cTn id="172" dur="500" fill="hold"/>
                                        <p:tgtEl>
                                          <p:spTgt spid="59"/>
                                        </p:tgtEl>
                                      </p:cBhvr>
                                      <p:by x="125000" y="125000"/>
                                    </p:animScale>
                                  </p:childTnLst>
                                </p:cTn>
                              </p:par>
                              <p:par>
                                <p:cTn id="173" presetID="6" presetClass="emph" presetSubtype="0" repeatCount="0" autoRev="1" fill="hold" nodeType="withEffect">
                                  <p:stCondLst>
                                    <p:cond delay="0"/>
                                  </p:stCondLst>
                                  <p:childTnLst>
                                    <p:animScale>
                                      <p:cBhvr>
                                        <p:cTn id="174" dur="500" fill="hold"/>
                                        <p:tgtEl>
                                          <p:spTgt spid="61"/>
                                        </p:tgtEl>
                                      </p:cBhvr>
                                      <p:by x="125000" y="125000"/>
                                    </p:animScale>
                                  </p:childTnLst>
                                </p:cTn>
                              </p:par>
                              <p:par>
                                <p:cTn id="175" presetID="6" presetClass="emph" presetSubtype="0" repeatCount="0" autoRev="1" fill="hold" nodeType="withEffect">
                                  <p:stCondLst>
                                    <p:cond delay="0"/>
                                  </p:stCondLst>
                                  <p:childTnLst>
                                    <p:animScale>
                                      <p:cBhvr>
                                        <p:cTn id="176" dur="500" fill="hold"/>
                                        <p:tgtEl>
                                          <p:spTgt spid="63"/>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p:bldP spid="42" grpId="0" animBg="1"/>
      <p:bldP spid="44" grpId="0" animBg="1"/>
      <p:bldP spid="46" grpId="0" animBg="1"/>
      <p:bldP spid="49" grpId="0" animBg="1"/>
      <p:bldP spid="51" grpId="0" animBg="1"/>
      <p:bldP spid="53" grpId="0" animBg="1"/>
      <p:bldP spid="55" grpId="0" animBg="1"/>
      <p:bldP spid="56" grpId="0" animBg="1"/>
      <p:bldP spid="58" grpId="0" animBg="1"/>
      <p:bldP spid="60" grpId="0" animBg="1"/>
      <p:bldP spid="62" grpId="0" animBg="1"/>
      <p:bldP spid="70" grpId="0"/>
      <p:bldP spid="71" grpId="0"/>
      <p:bldP spid="73" grpId="0"/>
      <p:bldP spid="75" grpId="0"/>
      <p:bldP spid="77" grpId="0"/>
      <p:bldP spid="78" grpId="0"/>
      <p:bldP spid="79" grpId="0"/>
      <p:bldP spid="80" grpId="0"/>
      <p:bldP spid="8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B78FE149-9BAB-440F-9C22-59C191DBFE67}"/>
              </a:ext>
            </a:extLst>
          </p:cNvPr>
          <p:cNvSpPr txBox="1"/>
          <p:nvPr/>
        </p:nvSpPr>
        <p:spPr>
          <a:xfrm>
            <a:off x="4579361" y="4090461"/>
            <a:ext cx="3480572" cy="523220"/>
          </a:xfrm>
          <a:prstGeom prst="rect">
            <a:avLst/>
          </a:prstGeom>
          <a:noFill/>
        </p:spPr>
        <p:txBody>
          <a:bodyPr wrap="square" rtlCol="0">
            <a:spAutoFit/>
          </a:bodyPr>
          <a:lstStyle/>
          <a:p>
            <a:pPr algn="ctr"/>
            <a:r>
              <a:rPr lang="en-US" sz="2800" dirty="0">
                <a:ln>
                  <a:solidFill>
                    <a:schemeClr val="tx1"/>
                  </a:solidFill>
                </a:ln>
                <a:solidFill>
                  <a:srgbClr val="A4DAA4"/>
                </a:solidFill>
              </a:rPr>
              <a:t>Early Extinction</a:t>
            </a:r>
          </a:p>
        </p:txBody>
      </p:sp>
      <p:sp>
        <p:nvSpPr>
          <p:cNvPr id="2" name="Title 1">
            <a:extLst>
              <a:ext uri="{FF2B5EF4-FFF2-40B4-BE49-F238E27FC236}">
                <a16:creationId xmlns:a16="http://schemas.microsoft.com/office/drawing/2014/main" id="{67D7BC09-57F6-9A48-BA92-0E03578C8D94}"/>
              </a:ext>
            </a:extLst>
          </p:cNvPr>
          <p:cNvSpPr>
            <a:spLocks noGrp="1"/>
          </p:cNvSpPr>
          <p:nvPr>
            <p:ph type="title"/>
          </p:nvPr>
        </p:nvSpPr>
        <p:spPr>
          <a:xfrm>
            <a:off x="838200" y="117353"/>
            <a:ext cx="10515600" cy="1325563"/>
          </a:xfrm>
        </p:spPr>
        <p:txBody>
          <a:bodyPr/>
          <a:lstStyle/>
          <a:p>
            <a:r>
              <a:rPr lang="en-US" dirty="0"/>
              <a:t>Analysis</a:t>
            </a:r>
          </a:p>
        </p:txBody>
      </p:sp>
      <p:sp>
        <p:nvSpPr>
          <p:cNvPr id="6" name="TextBox 5">
            <a:extLst>
              <a:ext uri="{FF2B5EF4-FFF2-40B4-BE49-F238E27FC236}">
                <a16:creationId xmlns:a16="http://schemas.microsoft.com/office/drawing/2014/main" id="{6215EBA9-2F72-4438-8571-3D7A93246EFC}"/>
              </a:ext>
            </a:extLst>
          </p:cNvPr>
          <p:cNvSpPr txBox="1"/>
          <p:nvPr/>
        </p:nvSpPr>
        <p:spPr>
          <a:xfrm>
            <a:off x="223157" y="1442916"/>
            <a:ext cx="4000500"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N = 24 Healthy Controls</a:t>
            </a:r>
          </a:p>
          <a:p>
            <a:r>
              <a:rPr lang="en-US" sz="2800" dirty="0">
                <a:latin typeface="Arial" panose="020B0604020202020204" pitchFamily="34" charset="0"/>
                <a:cs typeface="Arial" panose="020B0604020202020204" pitchFamily="34" charset="0"/>
              </a:rPr>
              <a:t>N = 24 PTSD</a:t>
            </a:r>
          </a:p>
        </p:txBody>
      </p:sp>
      <p:sp>
        <p:nvSpPr>
          <p:cNvPr id="8" name="TextBox 7">
            <a:extLst>
              <a:ext uri="{FF2B5EF4-FFF2-40B4-BE49-F238E27FC236}">
                <a16:creationId xmlns:a16="http://schemas.microsoft.com/office/drawing/2014/main" id="{A11D0D51-49A0-4D35-BCD6-F38CFF8449B9}"/>
              </a:ext>
            </a:extLst>
          </p:cNvPr>
          <p:cNvSpPr txBox="1"/>
          <p:nvPr/>
        </p:nvSpPr>
        <p:spPr>
          <a:xfrm>
            <a:off x="252936" y="2620483"/>
            <a:ext cx="4000500"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Regions of Interest</a:t>
            </a:r>
          </a:p>
        </p:txBody>
      </p:sp>
      <p:sp>
        <p:nvSpPr>
          <p:cNvPr id="9" name="TextBox 8">
            <a:extLst>
              <a:ext uri="{FF2B5EF4-FFF2-40B4-BE49-F238E27FC236}">
                <a16:creationId xmlns:a16="http://schemas.microsoft.com/office/drawing/2014/main" id="{2A3514BF-4406-4870-95BE-CDA5F57A950A}"/>
              </a:ext>
            </a:extLst>
          </p:cNvPr>
          <p:cNvSpPr txBox="1"/>
          <p:nvPr/>
        </p:nvSpPr>
        <p:spPr>
          <a:xfrm>
            <a:off x="5537222" y="3170048"/>
            <a:ext cx="1564852" cy="523220"/>
          </a:xfrm>
          <a:prstGeom prst="rect">
            <a:avLst/>
          </a:prstGeom>
          <a:noFill/>
        </p:spPr>
        <p:txBody>
          <a:bodyPr wrap="none" rtlCol="0">
            <a:spAutoFit/>
          </a:bodyPr>
          <a:lstStyle/>
          <a:p>
            <a:pPr algn="ctr"/>
            <a:r>
              <a:rPr lang="en-US" sz="2800" dirty="0"/>
              <a:t>Baseline</a:t>
            </a:r>
          </a:p>
        </p:txBody>
      </p:sp>
      <p:sp>
        <p:nvSpPr>
          <p:cNvPr id="10" name="TextBox 9">
            <a:extLst>
              <a:ext uri="{FF2B5EF4-FFF2-40B4-BE49-F238E27FC236}">
                <a16:creationId xmlns:a16="http://schemas.microsoft.com/office/drawing/2014/main" id="{825543B0-59E1-494B-864F-42EAB6F35731}"/>
              </a:ext>
            </a:extLst>
          </p:cNvPr>
          <p:cNvSpPr txBox="1"/>
          <p:nvPr/>
        </p:nvSpPr>
        <p:spPr>
          <a:xfrm>
            <a:off x="5357686" y="3631713"/>
            <a:ext cx="1923925" cy="523220"/>
          </a:xfrm>
          <a:prstGeom prst="rect">
            <a:avLst/>
          </a:prstGeom>
          <a:noFill/>
        </p:spPr>
        <p:txBody>
          <a:bodyPr wrap="none" rtlCol="0">
            <a:spAutoFit/>
          </a:bodyPr>
          <a:lstStyle/>
          <a:p>
            <a:pPr algn="ctr"/>
            <a:r>
              <a:rPr lang="en-US" sz="2800" dirty="0">
                <a:solidFill>
                  <a:srgbClr val="6E1D6D"/>
                </a:solidFill>
              </a:rPr>
              <a:t>Acquisition</a:t>
            </a:r>
          </a:p>
        </p:txBody>
      </p:sp>
      <p:sp>
        <p:nvSpPr>
          <p:cNvPr id="11" name="TextBox 10">
            <a:extLst>
              <a:ext uri="{FF2B5EF4-FFF2-40B4-BE49-F238E27FC236}">
                <a16:creationId xmlns:a16="http://schemas.microsoft.com/office/drawing/2014/main" id="{1538FD03-D437-4671-BEF1-9FB28AA1AFC7}"/>
              </a:ext>
            </a:extLst>
          </p:cNvPr>
          <p:cNvSpPr txBox="1"/>
          <p:nvPr/>
        </p:nvSpPr>
        <p:spPr>
          <a:xfrm>
            <a:off x="5448255" y="4090461"/>
            <a:ext cx="1742786" cy="523220"/>
          </a:xfrm>
          <a:prstGeom prst="rect">
            <a:avLst/>
          </a:prstGeom>
          <a:noFill/>
        </p:spPr>
        <p:txBody>
          <a:bodyPr wrap="square" rtlCol="0">
            <a:spAutoFit/>
          </a:bodyPr>
          <a:lstStyle/>
          <a:p>
            <a:pPr algn="ctr"/>
            <a:r>
              <a:rPr lang="en-US" sz="2800" dirty="0">
                <a:solidFill>
                  <a:srgbClr val="42775A"/>
                </a:solidFill>
              </a:rPr>
              <a:t>Extinction</a:t>
            </a:r>
          </a:p>
        </p:txBody>
      </p:sp>
      <p:sp>
        <p:nvSpPr>
          <p:cNvPr id="15" name="TextBox 14">
            <a:extLst>
              <a:ext uri="{FF2B5EF4-FFF2-40B4-BE49-F238E27FC236}">
                <a16:creationId xmlns:a16="http://schemas.microsoft.com/office/drawing/2014/main" id="{058055C6-8240-4907-9DCF-981FEE33CD9D}"/>
              </a:ext>
            </a:extLst>
          </p:cNvPr>
          <p:cNvSpPr txBox="1"/>
          <p:nvPr/>
        </p:nvSpPr>
        <p:spPr>
          <a:xfrm>
            <a:off x="4929703" y="2614187"/>
            <a:ext cx="2869854"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Encoding Phase </a:t>
            </a:r>
          </a:p>
        </p:txBody>
      </p:sp>
      <p:cxnSp>
        <p:nvCxnSpPr>
          <p:cNvPr id="17" name="Straight Connector 16">
            <a:extLst>
              <a:ext uri="{FF2B5EF4-FFF2-40B4-BE49-F238E27FC236}">
                <a16:creationId xmlns:a16="http://schemas.microsoft.com/office/drawing/2014/main" id="{7B6B559C-2135-4383-914A-F8AB8192DBE5}"/>
              </a:ext>
            </a:extLst>
          </p:cNvPr>
          <p:cNvCxnSpPr/>
          <p:nvPr/>
        </p:nvCxnSpPr>
        <p:spPr>
          <a:xfrm>
            <a:off x="4929703" y="3129104"/>
            <a:ext cx="280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9D8C8C6-49CF-405D-BFC0-C20A9D67D962}"/>
              </a:ext>
            </a:extLst>
          </p:cNvPr>
          <p:cNvCxnSpPr>
            <a:cxnSpLocks/>
          </p:cNvCxnSpPr>
          <p:nvPr/>
        </p:nvCxnSpPr>
        <p:spPr>
          <a:xfrm>
            <a:off x="657060" y="3116488"/>
            <a:ext cx="318559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160B59B-7B06-4565-A9FE-1D0722612DD5}"/>
              </a:ext>
            </a:extLst>
          </p:cNvPr>
          <p:cNvSpPr txBox="1"/>
          <p:nvPr/>
        </p:nvSpPr>
        <p:spPr>
          <a:xfrm>
            <a:off x="4624344" y="4575640"/>
            <a:ext cx="3480572" cy="523220"/>
          </a:xfrm>
          <a:prstGeom prst="rect">
            <a:avLst/>
          </a:prstGeom>
          <a:noFill/>
        </p:spPr>
        <p:txBody>
          <a:bodyPr wrap="square" rtlCol="0">
            <a:spAutoFit/>
          </a:bodyPr>
          <a:lstStyle/>
          <a:p>
            <a:pPr algn="ctr"/>
            <a:r>
              <a:rPr lang="en-US" sz="2800" dirty="0">
                <a:solidFill>
                  <a:srgbClr val="42775A"/>
                </a:solidFill>
              </a:rPr>
              <a:t>Late Extinction</a:t>
            </a:r>
          </a:p>
        </p:txBody>
      </p:sp>
      <p:sp>
        <p:nvSpPr>
          <p:cNvPr id="22" name="TextBox 21">
            <a:extLst>
              <a:ext uri="{FF2B5EF4-FFF2-40B4-BE49-F238E27FC236}">
                <a16:creationId xmlns:a16="http://schemas.microsoft.com/office/drawing/2014/main" id="{84ACE7FF-CAE6-4949-AF04-09F82CF38FF7}"/>
              </a:ext>
            </a:extLst>
          </p:cNvPr>
          <p:cNvSpPr txBox="1"/>
          <p:nvPr/>
        </p:nvSpPr>
        <p:spPr>
          <a:xfrm>
            <a:off x="9693648" y="3276238"/>
            <a:ext cx="1660152" cy="523220"/>
          </a:xfrm>
          <a:prstGeom prst="rect">
            <a:avLst/>
          </a:prstGeom>
          <a:noFill/>
        </p:spPr>
        <p:txBody>
          <a:bodyPr wrap="square" rtlCol="0">
            <a:spAutoFit/>
          </a:bodyPr>
          <a:lstStyle/>
          <a:p>
            <a:r>
              <a:rPr lang="en-US" sz="2800" dirty="0">
                <a:solidFill>
                  <a:schemeClr val="accent2"/>
                </a:solidFill>
              </a:rPr>
              <a:t>CS+</a:t>
            </a:r>
          </a:p>
        </p:txBody>
      </p:sp>
      <p:sp>
        <p:nvSpPr>
          <p:cNvPr id="23" name="TextBox 22">
            <a:extLst>
              <a:ext uri="{FF2B5EF4-FFF2-40B4-BE49-F238E27FC236}">
                <a16:creationId xmlns:a16="http://schemas.microsoft.com/office/drawing/2014/main" id="{A3563D87-EB59-4A92-B436-8B46631509A9}"/>
              </a:ext>
            </a:extLst>
          </p:cNvPr>
          <p:cNvSpPr txBox="1"/>
          <p:nvPr/>
        </p:nvSpPr>
        <p:spPr>
          <a:xfrm>
            <a:off x="9693648" y="3693268"/>
            <a:ext cx="871644" cy="523220"/>
          </a:xfrm>
          <a:prstGeom prst="rect">
            <a:avLst/>
          </a:prstGeom>
          <a:noFill/>
        </p:spPr>
        <p:txBody>
          <a:bodyPr wrap="square" rtlCol="0">
            <a:spAutoFit/>
          </a:bodyPr>
          <a:lstStyle/>
          <a:p>
            <a:r>
              <a:rPr lang="en-US" sz="2800" dirty="0">
                <a:solidFill>
                  <a:srgbClr val="7F8080"/>
                </a:solidFill>
              </a:rPr>
              <a:t>CS-</a:t>
            </a:r>
          </a:p>
        </p:txBody>
      </p:sp>
      <p:sp>
        <p:nvSpPr>
          <p:cNvPr id="24" name="TextBox 23">
            <a:extLst>
              <a:ext uri="{FF2B5EF4-FFF2-40B4-BE49-F238E27FC236}">
                <a16:creationId xmlns:a16="http://schemas.microsoft.com/office/drawing/2014/main" id="{967CE476-BCBA-448E-98D7-1D0D607D358C}"/>
              </a:ext>
            </a:extLst>
          </p:cNvPr>
          <p:cNvSpPr txBox="1"/>
          <p:nvPr/>
        </p:nvSpPr>
        <p:spPr>
          <a:xfrm>
            <a:off x="8648040" y="2620483"/>
            <a:ext cx="3155818"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Emotional Valence</a:t>
            </a:r>
          </a:p>
        </p:txBody>
      </p:sp>
      <p:cxnSp>
        <p:nvCxnSpPr>
          <p:cNvPr id="25" name="Straight Connector 24">
            <a:extLst>
              <a:ext uri="{FF2B5EF4-FFF2-40B4-BE49-F238E27FC236}">
                <a16:creationId xmlns:a16="http://schemas.microsoft.com/office/drawing/2014/main" id="{B6DA28CD-233B-4BA7-BE7F-B7E3A8E6B487}"/>
              </a:ext>
            </a:extLst>
          </p:cNvPr>
          <p:cNvCxnSpPr>
            <a:cxnSpLocks/>
          </p:cNvCxnSpPr>
          <p:nvPr/>
        </p:nvCxnSpPr>
        <p:spPr>
          <a:xfrm>
            <a:off x="8750588" y="3110652"/>
            <a:ext cx="30532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96AF0FF-717A-284C-A58F-CFF042BCF27A}"/>
              </a:ext>
            </a:extLst>
          </p:cNvPr>
          <p:cNvPicPr>
            <a:picLocks noChangeAspect="1"/>
          </p:cNvPicPr>
          <p:nvPr/>
        </p:nvPicPr>
        <p:blipFill rotWithShape="1">
          <a:blip r:embed="rId3"/>
          <a:srcRect l="51809" t="14956" r="2409" b="11002"/>
          <a:stretch/>
        </p:blipFill>
        <p:spPr>
          <a:xfrm>
            <a:off x="1023037" y="3206540"/>
            <a:ext cx="2453641" cy="1767841"/>
          </a:xfrm>
          <a:prstGeom prst="rect">
            <a:avLst/>
          </a:prstGeom>
        </p:spPr>
      </p:pic>
      <p:pic>
        <p:nvPicPr>
          <p:cNvPr id="4" name="Picture 3" descr="A picture containing holding, man&#10;&#10;Description automatically generated">
            <a:extLst>
              <a:ext uri="{FF2B5EF4-FFF2-40B4-BE49-F238E27FC236}">
                <a16:creationId xmlns:a16="http://schemas.microsoft.com/office/drawing/2014/main" id="{86452AEF-A195-492C-90D4-AC598C6BD0A0}"/>
              </a:ext>
              <a:ext uri="{C183D7F6-B498-43B3-948B-1728B52AA6E4}">
                <adec:decorative xmlns:adec="http://schemas.microsoft.com/office/drawing/2017/decorative" val="0"/>
              </a:ext>
            </a:extLst>
          </p:cNvPr>
          <p:cNvPicPr>
            <a:picLocks noChangeAspect="1"/>
          </p:cNvPicPr>
          <p:nvPr/>
        </p:nvPicPr>
        <p:blipFill rotWithShape="1">
          <a:blip r:embed="rId4"/>
          <a:srcRect l="26627" r="26686"/>
          <a:stretch/>
        </p:blipFill>
        <p:spPr>
          <a:xfrm flipH="1">
            <a:off x="781919" y="3206540"/>
            <a:ext cx="2935875" cy="2457972"/>
          </a:xfrm>
          <a:prstGeom prst="rect">
            <a:avLst/>
          </a:prstGeom>
        </p:spPr>
      </p:pic>
      <p:sp>
        <p:nvSpPr>
          <p:cNvPr id="26" name="TextBox 25">
            <a:extLst>
              <a:ext uri="{FF2B5EF4-FFF2-40B4-BE49-F238E27FC236}">
                <a16:creationId xmlns:a16="http://schemas.microsoft.com/office/drawing/2014/main" id="{5BBF312B-7E24-4FAA-874B-6803DF0AEE3B}"/>
              </a:ext>
            </a:extLst>
          </p:cNvPr>
          <p:cNvSpPr txBox="1"/>
          <p:nvPr/>
        </p:nvSpPr>
        <p:spPr>
          <a:xfrm>
            <a:off x="781919" y="5865095"/>
            <a:ext cx="2941831" cy="430887"/>
          </a:xfrm>
          <a:prstGeom prst="rect">
            <a:avLst/>
          </a:prstGeom>
          <a:noFill/>
        </p:spPr>
        <p:txBody>
          <a:bodyPr wrap="none" rtlCol="0">
            <a:spAutoFit/>
          </a:bodyPr>
          <a:lstStyle/>
          <a:p>
            <a:r>
              <a:rPr lang="en-US" sz="1100" dirty="0"/>
              <a:t>Milad et al., 2007. </a:t>
            </a:r>
            <a:r>
              <a:rPr lang="en-US" sz="1100" i="1" dirty="0"/>
              <a:t>Biol. Psychiatry</a:t>
            </a:r>
            <a:br>
              <a:rPr lang="en-US" sz="1100" i="1" dirty="0"/>
            </a:br>
            <a:r>
              <a:rPr lang="en-US" sz="1100" dirty="0" err="1"/>
              <a:t>Fullana</a:t>
            </a:r>
            <a:r>
              <a:rPr lang="en-US" sz="1100" dirty="0"/>
              <a:t> et al., 2018. </a:t>
            </a:r>
            <a:r>
              <a:rPr lang="en-US" sz="1100" i="1" dirty="0" err="1"/>
              <a:t>Neurosci</a:t>
            </a:r>
            <a:r>
              <a:rPr lang="en-US" sz="1100" i="1" dirty="0"/>
              <a:t>. </a:t>
            </a:r>
            <a:r>
              <a:rPr lang="en-US" sz="1100" i="1" dirty="0" err="1"/>
              <a:t>Biobehav</a:t>
            </a:r>
            <a:r>
              <a:rPr lang="en-US" sz="1100" i="1" dirty="0"/>
              <a:t>. R.</a:t>
            </a:r>
          </a:p>
        </p:txBody>
      </p:sp>
    </p:spTree>
    <p:extLst>
      <p:ext uri="{BB962C8B-B14F-4D97-AF65-F5344CB8AC3E}">
        <p14:creationId xmlns:p14="http://schemas.microsoft.com/office/powerpoint/2010/main" val="257052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xit" presetSubtype="0" fill="hold" grpId="1" nodeType="withEffect">
                                  <p:stCondLst>
                                    <p:cond delay="0"/>
                                  </p:stCondLst>
                                  <p:childTnLst>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P spid="8" grpId="0"/>
      <p:bldP spid="9" grpId="0"/>
      <p:bldP spid="10" grpId="0"/>
      <p:bldP spid="11" grpId="0"/>
      <p:bldP spid="11" grpId="1"/>
      <p:bldP spid="15" grpId="0"/>
      <p:bldP spid="20" grpId="0"/>
      <p:bldP spid="22" grpId="0"/>
      <p:bldP spid="23" grpId="0"/>
      <p:bldP spid="24"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C169-70AB-44CB-A5BA-5EAF5D30169D}"/>
              </a:ext>
            </a:extLst>
          </p:cNvPr>
          <p:cNvSpPr>
            <a:spLocks noGrp="1"/>
          </p:cNvSpPr>
          <p:nvPr>
            <p:ph type="title"/>
          </p:nvPr>
        </p:nvSpPr>
        <p:spPr>
          <a:xfrm>
            <a:off x="838200" y="90649"/>
            <a:ext cx="10515600" cy="1325563"/>
          </a:xfrm>
        </p:spPr>
        <p:txBody>
          <a:bodyPr/>
          <a:lstStyle/>
          <a:p>
            <a:r>
              <a:rPr lang="en-US" dirty="0"/>
              <a:t>Measuring encoding retrieval similarity</a:t>
            </a:r>
          </a:p>
        </p:txBody>
      </p:sp>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38100">
            <a:solidFill>
              <a:schemeClr val="accent2"/>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38100">
            <a:solidFill>
              <a:schemeClr val="accent2"/>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38100">
            <a:solidFill>
              <a:schemeClr val="accent2"/>
            </a:solidFill>
          </a:ln>
        </p:spPr>
      </p:pic>
      <p:sp>
        <p:nvSpPr>
          <p:cNvPr id="12" name="TextBox 11">
            <a:extLst>
              <a:ext uri="{FF2B5EF4-FFF2-40B4-BE49-F238E27FC236}">
                <a16:creationId xmlns:a16="http://schemas.microsoft.com/office/drawing/2014/main" id="{709ABBDE-BE97-4D5A-8D25-21A27A1AAADC}"/>
              </a:ext>
            </a:extLst>
          </p:cNvPr>
          <p:cNvSpPr txBox="1"/>
          <p:nvPr/>
        </p:nvSpPr>
        <p:spPr>
          <a:xfrm>
            <a:off x="517265" y="2490765"/>
            <a:ext cx="1367682" cy="461665"/>
          </a:xfrm>
          <a:prstGeom prst="rect">
            <a:avLst/>
          </a:prstGeom>
          <a:noFill/>
        </p:spPr>
        <p:txBody>
          <a:bodyPr wrap="none" rtlCol="0">
            <a:spAutoFit/>
          </a:bodyPr>
          <a:lstStyle/>
          <a:p>
            <a:pPr algn="ctr"/>
            <a:r>
              <a:rPr lang="en-US" sz="2400" dirty="0"/>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7" y="3262798"/>
            <a:ext cx="1675460" cy="461665"/>
          </a:xfrm>
          <a:prstGeom prst="rect">
            <a:avLst/>
          </a:prstGeom>
          <a:noFill/>
        </p:spPr>
        <p:txBody>
          <a:bodyPr wrap="none" rtlCol="0">
            <a:spAutoFit/>
          </a:bodyPr>
          <a:lstStyle/>
          <a:p>
            <a:pPr algn="ctr"/>
            <a:r>
              <a:rPr lang="en-US" sz="2400" dirty="0">
                <a:solidFill>
                  <a:srgbClr val="6E1D6D"/>
                </a:solidFill>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rPr>
              <a:t>Encoding</a:t>
            </a:r>
            <a:endParaRPr lang="en-US" dirty="0">
              <a:solidFill>
                <a:srgbClr val="CA3F20"/>
              </a:solidFill>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761178" y="1665334"/>
            <a:ext cx="1604927" cy="523220"/>
          </a:xfrm>
          <a:prstGeom prst="rect">
            <a:avLst/>
          </a:prstGeom>
          <a:noFill/>
        </p:spPr>
        <p:txBody>
          <a:bodyPr wrap="none" rtlCol="0">
            <a:spAutoFit/>
          </a:bodyPr>
          <a:lstStyle/>
          <a:p>
            <a:pPr algn="ctr"/>
            <a:r>
              <a:rPr lang="en-US" sz="2800" dirty="0">
                <a:solidFill>
                  <a:srgbClr val="429EB5"/>
                </a:solidFill>
              </a:rPr>
              <a:t>Retrieval</a:t>
            </a:r>
            <a:endParaRPr lang="en-US" dirty="0">
              <a:solidFill>
                <a:srgbClr val="429EB5"/>
              </a:solidFill>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38100">
            <a:solidFill>
              <a:schemeClr val="accent2"/>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38100">
            <a:solidFill>
              <a:schemeClr val="accent2"/>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38100">
            <a:solidFill>
              <a:schemeClr val="accent2"/>
            </a:solidFill>
          </a:ln>
        </p:spPr>
      </p:pic>
      <p:sp>
        <p:nvSpPr>
          <p:cNvPr id="52" name="TextBox 51">
            <a:extLst>
              <a:ext uri="{FF2B5EF4-FFF2-40B4-BE49-F238E27FC236}">
                <a16:creationId xmlns:a16="http://schemas.microsoft.com/office/drawing/2014/main" id="{A3E1F7C4-EB6F-465B-BF91-31A8A9FDD7AF}"/>
              </a:ext>
            </a:extLst>
          </p:cNvPr>
          <p:cNvSpPr txBox="1"/>
          <p:nvPr/>
        </p:nvSpPr>
        <p:spPr>
          <a:xfrm>
            <a:off x="9924582" y="2493126"/>
            <a:ext cx="1367682" cy="461665"/>
          </a:xfrm>
          <a:prstGeom prst="rect">
            <a:avLst/>
          </a:prstGeom>
          <a:noFill/>
        </p:spPr>
        <p:txBody>
          <a:bodyPr wrap="none" rtlCol="0">
            <a:spAutoFit/>
          </a:bodyPr>
          <a:lstStyle/>
          <a:p>
            <a:pPr algn="ctr"/>
            <a:r>
              <a:rPr lang="en-US" sz="2400" dirty="0"/>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4" y="3265159"/>
            <a:ext cx="1675460" cy="461665"/>
          </a:xfrm>
          <a:prstGeom prst="rect">
            <a:avLst/>
          </a:prstGeom>
          <a:noFill/>
        </p:spPr>
        <p:txBody>
          <a:bodyPr wrap="none" rtlCol="0">
            <a:spAutoFit/>
          </a:bodyPr>
          <a:lstStyle/>
          <a:p>
            <a:pPr algn="ctr"/>
            <a:r>
              <a:rPr lang="en-US" sz="2400" dirty="0">
                <a:solidFill>
                  <a:srgbClr val="6E1D6D"/>
                </a:solidFill>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dirty="0"/>
              <a:t>-24hrs-</a:t>
            </a:r>
          </a:p>
        </p:txBody>
      </p:sp>
      <p:sp>
        <p:nvSpPr>
          <p:cNvPr id="65" name="TextBox 64">
            <a:extLst>
              <a:ext uri="{FF2B5EF4-FFF2-40B4-BE49-F238E27FC236}">
                <a16:creationId xmlns:a16="http://schemas.microsoft.com/office/drawing/2014/main" id="{EE8FD468-6D69-41D7-B6E5-3586BC95E197}"/>
              </a:ext>
            </a:extLst>
          </p:cNvPr>
          <p:cNvSpPr txBox="1"/>
          <p:nvPr/>
        </p:nvSpPr>
        <p:spPr>
          <a:xfrm>
            <a:off x="1039034" y="5459599"/>
            <a:ext cx="1691825" cy="369332"/>
          </a:xfrm>
          <a:prstGeom prst="rect">
            <a:avLst/>
          </a:prstGeom>
          <a:noFill/>
        </p:spPr>
        <p:txBody>
          <a:bodyPr wrap="square" rtlCol="0">
            <a:spAutoFit/>
          </a:bodyPr>
          <a:lstStyle/>
          <a:p>
            <a:pPr algn="ctr"/>
            <a:r>
              <a:rPr lang="en-US" dirty="0"/>
              <a:t>Neural Activity</a:t>
            </a:r>
          </a:p>
        </p:txBody>
      </p:sp>
      <p:sp>
        <p:nvSpPr>
          <p:cNvPr id="66" name="Rectangle 65">
            <a:extLst>
              <a:ext uri="{FF2B5EF4-FFF2-40B4-BE49-F238E27FC236}">
                <a16:creationId xmlns:a16="http://schemas.microsoft.com/office/drawing/2014/main" id="{4B621FDE-5753-4ABE-8CD9-C9621FE6756A}"/>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CDB982AE-5A3F-47D2-A610-7107E39B3187}"/>
              </a:ext>
            </a:extLst>
          </p:cNvPr>
          <p:cNvSpPr txBox="1"/>
          <p:nvPr/>
        </p:nvSpPr>
        <p:spPr>
          <a:xfrm>
            <a:off x="2549579" y="5769687"/>
            <a:ext cx="933963" cy="369332"/>
          </a:xfrm>
          <a:prstGeom prst="rect">
            <a:avLst/>
          </a:prstGeom>
          <a:noFill/>
        </p:spPr>
        <p:txBody>
          <a:bodyPr wrap="square" rtlCol="0">
            <a:spAutoFit/>
          </a:bodyPr>
          <a:lstStyle/>
          <a:p>
            <a:pPr algn="ctr"/>
            <a:r>
              <a:rPr lang="en-US" dirty="0"/>
              <a:t>High</a:t>
            </a:r>
          </a:p>
        </p:txBody>
      </p:sp>
      <p:sp>
        <p:nvSpPr>
          <p:cNvPr id="68" name="TextBox 67">
            <a:extLst>
              <a:ext uri="{FF2B5EF4-FFF2-40B4-BE49-F238E27FC236}">
                <a16:creationId xmlns:a16="http://schemas.microsoft.com/office/drawing/2014/main" id="{E78BE8AA-CFD9-40D3-A406-49C79E9D9FF2}"/>
              </a:ext>
            </a:extLst>
          </p:cNvPr>
          <p:cNvSpPr txBox="1"/>
          <p:nvPr/>
        </p:nvSpPr>
        <p:spPr>
          <a:xfrm>
            <a:off x="311523" y="5775803"/>
            <a:ext cx="933963" cy="369332"/>
          </a:xfrm>
          <a:prstGeom prst="rect">
            <a:avLst/>
          </a:prstGeom>
          <a:noFill/>
        </p:spPr>
        <p:txBody>
          <a:bodyPr wrap="square" rtlCol="0">
            <a:spAutoFit/>
          </a:bodyPr>
          <a:lstStyle/>
          <a:p>
            <a:pPr algn="ctr"/>
            <a:r>
              <a:rPr lang="en-US" dirty="0"/>
              <a:t>Low</a:t>
            </a:r>
          </a:p>
        </p:txBody>
      </p:sp>
    </p:spTree>
    <p:extLst>
      <p:ext uri="{BB962C8B-B14F-4D97-AF65-F5344CB8AC3E}">
        <p14:creationId xmlns:p14="http://schemas.microsoft.com/office/powerpoint/2010/main" val="359999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500"/>
                                        <p:tgtEl>
                                          <p:spTgt spid="5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left)">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par>
                                <p:cTn id="84" presetID="22" presetClass="entr" presetSubtype="2"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par>
                                <p:cTn id="87" presetID="22" presetClass="entr" presetSubtype="2"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right)">
                                      <p:cBhvr>
                                        <p:cTn id="89" dur="500"/>
                                        <p:tgtEl>
                                          <p:spTgt spid="59"/>
                                        </p:tgtEl>
                                      </p:cBhvr>
                                    </p:animEffect>
                                  </p:childTnLst>
                                </p:cTn>
                              </p:par>
                              <p:par>
                                <p:cTn id="90" presetID="22" presetClass="entr" presetSubtype="2" fill="hold"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right)">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48" grpId="0"/>
      <p:bldP spid="52" grpId="0"/>
      <p:bldP spid="53" grpId="0"/>
      <p:bldP spid="54" grpId="0"/>
      <p:bldP spid="61" grpId="0"/>
      <p:bldP spid="65" grpId="0"/>
      <p:bldP spid="66" grpId="0" animBg="1"/>
      <p:bldP spid="67" grpId="0"/>
      <p:bldP spid="68"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11127</TotalTime>
  <Words>1863</Words>
  <Application>Microsoft Office PowerPoint</Application>
  <PresentationFormat>Widescreen</PresentationFormat>
  <Paragraphs>472</Paragraphs>
  <Slides>28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Arial Nova Light</vt:lpstr>
      <vt:lpstr>Calibri</vt:lpstr>
      <vt:lpstr>1_Office Theme</vt:lpstr>
      <vt:lpstr>Dissociable neural reinstatement of emotional memories in human PFC</vt:lpstr>
      <vt:lpstr>Specificity of neural coding</vt:lpstr>
      <vt:lpstr>Reinstatement in the human brain</vt:lpstr>
      <vt:lpstr>Dual role of PFC in emotional memory</vt:lpstr>
      <vt:lpstr>Research question &amp; prediction</vt:lpstr>
      <vt:lpstr>Research question &amp; prediction</vt:lpstr>
      <vt:lpstr>Experimental design</vt:lpstr>
      <vt:lpstr>Analysis</vt:lpstr>
      <vt:lpstr>Measuring encoding retrieval similarity</vt:lpstr>
      <vt:lpstr>Measuring encoding retrieval similarity</vt:lpstr>
      <vt:lpstr>Measuring encoding retrieval similarity</vt:lpstr>
      <vt:lpstr>Emotional memory reinstatement</vt:lpstr>
      <vt:lpstr>Emotional memory reinstatement</vt:lpstr>
      <vt:lpstr>No emotional reinstatement in subcortical ROIs</vt:lpstr>
      <vt:lpstr>No effect of US reinforcement</vt:lpstr>
      <vt:lpstr>Wider look at PFC</vt:lpstr>
      <vt:lpstr>Wider look at PFC</vt:lpstr>
      <vt:lpstr>Interim Summary – neural reinstatement</vt:lpstr>
      <vt:lpstr>Behavioral Results – Recognition Memory</vt:lpstr>
      <vt:lpstr>Influence of episodic memory</vt:lpstr>
      <vt:lpstr>Behavior – Hit Rates</vt:lpstr>
      <vt:lpstr>RSA to novel foils</vt:lpstr>
      <vt:lpstr>Interim Summary – memory</vt:lpstr>
      <vt:lpstr>What mechanism supports reinstatement in PFC?</vt:lpstr>
      <vt:lpstr>gPPI – retrieval</vt:lpstr>
      <vt:lpstr>gPPI – encoding</vt:lpstr>
      <vt:lpstr>Final Summary - gPPI</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Reactivation of emotional memories</dc:title>
  <dc:creator>gus hennings</dc:creator>
  <cp:lastModifiedBy>gus hennings</cp:lastModifiedBy>
  <cp:revision>200</cp:revision>
  <dcterms:created xsi:type="dcterms:W3CDTF">2019-10-22T17:23:16Z</dcterms:created>
  <dcterms:modified xsi:type="dcterms:W3CDTF">2020-08-15T13:38:42Z</dcterms:modified>
</cp:coreProperties>
</file>